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93" r:id="rId3"/>
    <p:sldId id="276" r:id="rId4"/>
    <p:sldId id="259" r:id="rId5"/>
    <p:sldId id="277" r:id="rId6"/>
    <p:sldId id="257" r:id="rId7"/>
    <p:sldId id="278" r:id="rId8"/>
    <p:sldId id="281" r:id="rId9"/>
    <p:sldId id="282" r:id="rId10"/>
    <p:sldId id="260" r:id="rId11"/>
    <p:sldId id="261" r:id="rId12"/>
    <p:sldId id="262" r:id="rId13"/>
    <p:sldId id="286" r:id="rId14"/>
    <p:sldId id="285" r:id="rId15"/>
    <p:sldId id="264" r:id="rId16"/>
    <p:sldId id="287" r:id="rId17"/>
    <p:sldId id="266" r:id="rId18"/>
    <p:sldId id="27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C0B1"/>
    <a:srgbClr val="DB684E"/>
    <a:srgbClr val="595959"/>
    <a:srgbClr val="FFFFFF"/>
    <a:srgbClr val="464353"/>
    <a:srgbClr val="38CDC1"/>
    <a:srgbClr val="509EE3"/>
    <a:srgbClr val="7BDFCB"/>
    <a:srgbClr val="AFE9DF"/>
    <a:srgbClr val="94D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-616" y="-112"/>
      </p:cViewPr>
      <p:guideLst>
        <p:guide orient="horz" pos="23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18/12/24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23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2B7F8-CC84-4CFD-9DD4-621DAF3E2CAE}" type="datetimeFigureOut">
              <a:rPr lang="zh-CN" altLang="en-US" smtClean="0"/>
              <a:t>18/12/24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D42C9-83D0-4872-9E89-437541D9F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2B7F8-CC84-4CFD-9DD4-621DAF3E2CAE}" type="datetimeFigureOut">
              <a:rPr lang="zh-CN" altLang="en-US" smtClean="0"/>
              <a:t>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D42C9-83D0-4872-9E89-437541D9F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AF878">
                <a:alpha val="10000"/>
              </a:srgbClr>
            </a:gs>
            <a:gs pos="55000">
              <a:srgbClr val="89CAD2">
                <a:alpha val="30000"/>
              </a:srgbClr>
            </a:gs>
            <a:gs pos="100000">
              <a:srgbClr val="F3C5F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花1"/>
          <p:cNvGrpSpPr/>
          <p:nvPr/>
        </p:nvGrpSpPr>
        <p:grpSpPr>
          <a:xfrm>
            <a:off x="1859121" y="3546988"/>
            <a:ext cx="8526317" cy="4848472"/>
            <a:chOff x="1859121" y="3429000"/>
            <a:chExt cx="8526317" cy="4848472"/>
          </a:xfrm>
        </p:grpSpPr>
        <p:sp>
          <p:nvSpPr>
            <p:cNvPr id="7" name="任意多边形 6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花2"/>
          <p:cNvGrpSpPr/>
          <p:nvPr/>
        </p:nvGrpSpPr>
        <p:grpSpPr>
          <a:xfrm>
            <a:off x="-389727" y="1491439"/>
            <a:ext cx="12996258" cy="7478907"/>
            <a:chOff x="-389727" y="1373451"/>
            <a:chExt cx="12996258" cy="7478907"/>
          </a:xfrm>
        </p:grpSpPr>
        <p:sp>
          <p:nvSpPr>
            <p:cNvPr id="16" name="任意多边形 15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花3"/>
          <p:cNvGrpSpPr/>
          <p:nvPr/>
        </p:nvGrpSpPr>
        <p:grpSpPr>
          <a:xfrm>
            <a:off x="-3145042" y="-1414243"/>
            <a:ext cx="18624069" cy="10634847"/>
            <a:chOff x="-3145042" y="-1532231"/>
            <a:chExt cx="18624069" cy="10634847"/>
          </a:xfrm>
        </p:grpSpPr>
        <p:sp>
          <p:nvSpPr>
            <p:cNvPr id="26" name="任意多边形 25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花4"/>
          <p:cNvGrpSpPr/>
          <p:nvPr/>
        </p:nvGrpSpPr>
        <p:grpSpPr>
          <a:xfrm>
            <a:off x="-5343060" y="-3962027"/>
            <a:ext cx="22838079" cy="13375101"/>
            <a:chOff x="-5343060" y="-4080015"/>
            <a:chExt cx="22838079" cy="13375101"/>
          </a:xfrm>
        </p:grpSpPr>
        <p:sp>
          <p:nvSpPr>
            <p:cNvPr id="34" name="任意多边形 33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93439" y="4630880"/>
            <a:ext cx="6171429" cy="3725279"/>
            <a:chOff x="2993439" y="4630880"/>
            <a:chExt cx="6171429" cy="3725279"/>
          </a:xfrm>
        </p:grpSpPr>
        <p:sp>
          <p:nvSpPr>
            <p:cNvPr id="52" name="任意多边形 51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873792" y="4863635"/>
            <a:ext cx="439357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>
                <a:solidFill>
                  <a:schemeClr val="bg1">
                    <a:alpha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北京钛核互动.王亮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52047" y="4191390"/>
            <a:ext cx="805744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alpha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游戏开发流程和质量管理之路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9860" y="2488565"/>
            <a:ext cx="11929745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zh-CN" sz="8000" b="1" dirty="0">
                <a:solidFill>
                  <a:schemeClr val="bg1">
                    <a:alpha val="95000"/>
                  </a:schemeClr>
                </a:solidFill>
                <a:effectLst/>
                <a:latin typeface="锐字工房云字库粗黑GBK" panose="02010604000000000000" charset="-122"/>
                <a:ea typeface="锐字工房云字库粗黑GBK" panose="02010604000000000000" charset="-122"/>
              </a:rPr>
              <a:t>低到尘埃，开出花朵</a:t>
            </a:r>
          </a:p>
        </p:txBody>
      </p:sp>
    </p:spTree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74111" y="245553"/>
            <a:ext cx="50671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资源管理</a:t>
            </a:r>
            <a:r>
              <a:rPr lang="en-US" altLang="zh-CN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结果校验</a:t>
            </a:r>
          </a:p>
        </p:txBody>
      </p:sp>
      <p:sp>
        <p:nvSpPr>
          <p:cNvPr id="4" name="任意多边形 3"/>
          <p:cNvSpPr/>
          <p:nvPr/>
        </p:nvSpPr>
        <p:spPr>
          <a:xfrm rot="18453518">
            <a:off x="450777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Administrator\Documents\ppt\UWA北京沙龙\7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335" y="1515110"/>
            <a:ext cx="11663680" cy="32073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花1"/>
          <p:cNvGrpSpPr/>
          <p:nvPr/>
        </p:nvGrpSpPr>
        <p:grpSpPr>
          <a:xfrm rot="16200000">
            <a:off x="9527837" y="2219942"/>
            <a:ext cx="4298715" cy="2444455"/>
            <a:chOff x="1859121" y="3429000"/>
            <a:chExt cx="8526317" cy="4848472"/>
          </a:xfrm>
        </p:grpSpPr>
        <p:sp>
          <p:nvSpPr>
            <p:cNvPr id="38" name="任意多边形 37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花2"/>
          <p:cNvGrpSpPr/>
          <p:nvPr/>
        </p:nvGrpSpPr>
        <p:grpSpPr>
          <a:xfrm rot="16200000">
            <a:off x="8027779" y="1563845"/>
            <a:ext cx="6552326" cy="3770642"/>
            <a:chOff x="-389727" y="1373451"/>
            <a:chExt cx="12996258" cy="7478907"/>
          </a:xfrm>
        </p:grpSpPr>
        <p:sp>
          <p:nvSpPr>
            <p:cNvPr id="30" name="任意多边形 29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花3"/>
          <p:cNvGrpSpPr/>
          <p:nvPr/>
        </p:nvGrpSpPr>
        <p:grpSpPr>
          <a:xfrm rot="16200000">
            <a:off x="5939699" y="738740"/>
            <a:ext cx="9389700" cy="5361773"/>
            <a:chOff x="-3145042" y="-1532231"/>
            <a:chExt cx="18624069" cy="10634847"/>
          </a:xfrm>
        </p:grpSpPr>
        <p:sp>
          <p:nvSpPr>
            <p:cNvPr id="23" name="任意多边形 22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花4"/>
          <p:cNvGrpSpPr/>
          <p:nvPr/>
        </p:nvGrpSpPr>
        <p:grpSpPr>
          <a:xfrm rot="16200000">
            <a:off x="4283670" y="93849"/>
            <a:ext cx="11514278" cy="6743327"/>
            <a:chOff x="-5343060" y="-4080015"/>
            <a:chExt cx="22838079" cy="13375101"/>
          </a:xfrm>
        </p:grpSpPr>
        <p:sp>
          <p:nvSpPr>
            <p:cNvPr id="17" name="任意多边形 16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rot="16200000">
            <a:off x="10384795" y="2524825"/>
            <a:ext cx="3111450" cy="1878175"/>
            <a:chOff x="2993439" y="4630880"/>
            <a:chExt cx="6171429" cy="3725279"/>
          </a:xfrm>
        </p:grpSpPr>
        <p:sp>
          <p:nvSpPr>
            <p:cNvPr id="8" name="任意多边形 7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09270" y="2391105"/>
            <a:ext cx="1360671" cy="905799"/>
            <a:chOff x="427929" y="2964755"/>
            <a:chExt cx="945409" cy="629359"/>
          </a:xfrm>
        </p:grpSpPr>
        <p:sp>
          <p:nvSpPr>
            <p:cNvPr id="47" name="任意多边形 46"/>
            <p:cNvSpPr/>
            <p:nvPr/>
          </p:nvSpPr>
          <p:spPr>
            <a:xfrm rot="18453518">
              <a:off x="712286" y="2680398"/>
              <a:ext cx="376696" cy="94540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6200000">
              <a:off x="719645" y="3042462"/>
              <a:ext cx="314355" cy="78894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任意多边形 48"/>
          <p:cNvSpPr/>
          <p:nvPr/>
        </p:nvSpPr>
        <p:spPr>
          <a:xfrm rot="18692382">
            <a:off x="5540964" y="-1497181"/>
            <a:ext cx="1510317" cy="257457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AF8F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 rot="14226372">
            <a:off x="2700467" y="5465292"/>
            <a:ext cx="1029667" cy="257457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6F4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2193656" y="2328590"/>
            <a:ext cx="689869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</a:rPr>
              <a:t>产品管理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95040" y="3964305"/>
            <a:ext cx="3154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  <a:alpha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游戏开发流程和质量管理之路</a:t>
            </a:r>
          </a:p>
        </p:txBody>
      </p:sp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 rot="13603008">
            <a:off x="8919274" y="-2340289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36866" y="243648"/>
            <a:ext cx="708099" cy="471382"/>
            <a:chOff x="427929" y="2964755"/>
            <a:chExt cx="945409" cy="629359"/>
          </a:xfrm>
        </p:grpSpPr>
        <p:sp>
          <p:nvSpPr>
            <p:cNvPr id="5" name="任意多边形 4"/>
            <p:cNvSpPr/>
            <p:nvPr/>
          </p:nvSpPr>
          <p:spPr>
            <a:xfrm rot="18453518">
              <a:off x="712286" y="2680398"/>
              <a:ext cx="376696" cy="94540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16200000">
              <a:off x="719645" y="3042462"/>
              <a:ext cx="314355" cy="78894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" name="直接连接符 13"/>
          <p:cNvCxnSpPr>
            <a:stCxn id="8" idx="5"/>
            <a:endCxn id="9" idx="1"/>
          </p:cNvCxnSpPr>
          <p:nvPr/>
        </p:nvCxnSpPr>
        <p:spPr>
          <a:xfrm>
            <a:off x="4623456" y="2345376"/>
            <a:ext cx="1869231" cy="2359312"/>
          </a:xfrm>
          <a:prstGeom prst="line">
            <a:avLst/>
          </a:prstGeom>
          <a:ln w="38100">
            <a:solidFill>
              <a:srgbClr val="CE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 rot="18557003">
            <a:off x="8800042" y="5188243"/>
            <a:ext cx="1921863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12277056">
            <a:off x="3703342" y="6255999"/>
            <a:ext cx="1238846" cy="1204002"/>
            <a:chOff x="6559582" y="-631902"/>
            <a:chExt cx="1238846" cy="1204002"/>
          </a:xfrm>
        </p:grpSpPr>
        <p:sp>
          <p:nvSpPr>
            <p:cNvPr id="31" name="任意多边形 30"/>
            <p:cNvSpPr/>
            <p:nvPr/>
          </p:nvSpPr>
          <p:spPr>
            <a:xfrm rot="11940577">
              <a:off x="6559582" y="-631902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>
            <a:stCxn id="7" idx="7"/>
            <a:endCxn id="8" idx="3"/>
          </p:cNvCxnSpPr>
          <p:nvPr/>
        </p:nvCxnSpPr>
        <p:spPr>
          <a:xfrm flipV="1">
            <a:off x="2208530" y="2345690"/>
            <a:ext cx="1542415" cy="857885"/>
          </a:xfrm>
          <a:prstGeom prst="line">
            <a:avLst/>
          </a:prstGeom>
          <a:ln w="38100">
            <a:solidFill>
              <a:srgbClr val="D7F5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2877185" y="1291590"/>
            <a:ext cx="2066290" cy="4534535"/>
            <a:chOff x="4531" y="2034"/>
            <a:chExt cx="3254" cy="7141"/>
          </a:xfrm>
        </p:grpSpPr>
        <p:sp>
          <p:nvSpPr>
            <p:cNvPr id="8" name="椭圆 7"/>
            <p:cNvSpPr/>
            <p:nvPr/>
          </p:nvSpPr>
          <p:spPr>
            <a:xfrm>
              <a:off x="5622" y="2034"/>
              <a:ext cx="1944" cy="1944"/>
            </a:xfrm>
            <a:prstGeom prst="ellipse">
              <a:avLst/>
            </a:prstGeom>
            <a:solidFill>
              <a:srgbClr val="AEEADF"/>
            </a:solidFill>
            <a:ln>
              <a:noFill/>
            </a:ln>
            <a:effectLst>
              <a:outerShdw blurRad="635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标注 29"/>
            <p:cNvSpPr/>
            <p:nvPr/>
          </p:nvSpPr>
          <p:spPr>
            <a:xfrm rot="10800000">
              <a:off x="4531" y="4621"/>
              <a:ext cx="3254" cy="4555"/>
            </a:xfrm>
            <a:prstGeom prst="wedgeRoundRectCallout">
              <a:avLst/>
            </a:prstGeom>
            <a:solidFill>
              <a:srgbClr val="AEEADF"/>
            </a:solidFill>
            <a:ln>
              <a:noFill/>
            </a:ln>
            <a:effectLst>
              <a:outerShdw blurRad="76200" dist="38100" dir="2700000" sx="99000" sy="99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735" y="4906"/>
              <a:ext cx="2767" cy="4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迭代开发</a:t>
              </a:r>
              <a:endPara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 algn="ctr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开发验收</a:t>
              </a:r>
            </a:p>
            <a:p>
              <a:pPr marL="285750" indent="-285750" algn="ctr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调整优化</a:t>
              </a:r>
            </a:p>
            <a:p>
              <a:pPr marL="285750" indent="-285750" algn="ctr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内部体验</a:t>
              </a:r>
            </a:p>
            <a:p>
              <a:pPr marL="285750" indent="-285750" algn="ctr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外部体验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907" y="2297"/>
              <a:ext cx="1417" cy="1417"/>
              <a:chOff x="11648" y="4229"/>
              <a:chExt cx="1920" cy="1920"/>
            </a:xfrm>
          </p:grpSpPr>
          <p:pic>
            <p:nvPicPr>
              <p:cNvPr id="17" name="图片 16" descr="研发"/>
              <p:cNvPicPr>
                <a:picLocks noChangeAspect="1"/>
              </p:cNvPicPr>
              <p:nvPr/>
            </p:nvPicPr>
            <p:blipFill>
              <a:blip r:embed="rId2" cstate="email"/>
              <a:stretch>
                <a:fillRect/>
              </a:stretch>
            </p:blipFill>
            <p:spPr>
              <a:xfrm>
                <a:off x="12115" y="4699"/>
                <a:ext cx="950" cy="907"/>
              </a:xfrm>
              <a:prstGeom prst="rect">
                <a:avLst/>
              </a:prstGeom>
            </p:spPr>
          </p:pic>
          <p:pic>
            <p:nvPicPr>
              <p:cNvPr id="23" name="图片 22" descr="循环 (1)"/>
              <p:cNvPicPr>
                <a:picLocks noChangeAspect="1"/>
              </p:cNvPicPr>
              <p:nvPr/>
            </p:nvPicPr>
            <p:blipFill>
              <a:blip r:embed="rId3" cstate="email"/>
              <a:stretch>
                <a:fillRect/>
              </a:stretch>
            </p:blipFill>
            <p:spPr>
              <a:xfrm>
                <a:off x="11648" y="4229"/>
                <a:ext cx="1920" cy="1920"/>
              </a:xfrm>
              <a:prstGeom prst="rect">
                <a:avLst/>
              </a:prstGeom>
            </p:spPr>
          </p:pic>
        </p:grpSp>
        <p:cxnSp>
          <p:nvCxnSpPr>
            <p:cNvPr id="34" name="直接连接符 33"/>
            <p:cNvCxnSpPr/>
            <p:nvPr/>
          </p:nvCxnSpPr>
          <p:spPr>
            <a:xfrm>
              <a:off x="4880" y="5643"/>
              <a:ext cx="268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874111" y="245553"/>
            <a:ext cx="50671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产品管理</a:t>
            </a:r>
            <a:r>
              <a:rPr lang="en-US" altLang="zh-CN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制定规则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91490" y="3046095"/>
            <a:ext cx="1941830" cy="3439160"/>
            <a:chOff x="774" y="4797"/>
            <a:chExt cx="3058" cy="5416"/>
          </a:xfrm>
        </p:grpSpPr>
        <p:sp>
          <p:nvSpPr>
            <p:cNvPr id="7" name="椭圆 6"/>
            <p:cNvSpPr/>
            <p:nvPr/>
          </p:nvSpPr>
          <p:spPr>
            <a:xfrm>
              <a:off x="2033" y="4797"/>
              <a:ext cx="1692" cy="1692"/>
            </a:xfrm>
            <a:prstGeom prst="ellipse">
              <a:avLst/>
            </a:prstGeom>
            <a:solidFill>
              <a:srgbClr val="D7F5EF"/>
            </a:solidFill>
            <a:ln>
              <a:noFill/>
            </a:ln>
            <a:effectLst>
              <a:outerShdw blurRad="635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标注 28"/>
            <p:cNvSpPr/>
            <p:nvPr/>
          </p:nvSpPr>
          <p:spPr>
            <a:xfrm rot="10800000">
              <a:off x="774" y="7055"/>
              <a:ext cx="3058" cy="3158"/>
            </a:xfrm>
            <a:prstGeom prst="wedgeRoundRectCallout">
              <a:avLst/>
            </a:prstGeom>
            <a:solidFill>
              <a:srgbClr val="D7F5EF"/>
            </a:solidFill>
            <a:ln>
              <a:noFill/>
            </a:ln>
            <a:effectLst>
              <a:outerShdw blurRad="76200" dist="38100" dir="2700000" sx="99000" sy="99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22" y="7481"/>
              <a:ext cx="2803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600" b="1"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marL="285750" indent="-285750" algn="ctr">
                <a:buFont typeface="Wingdings" panose="05000000000000000000" charset="0"/>
                <a:buChar char="l"/>
              </a:pPr>
              <a:endParaRPr lang="zh-CN" altLang="en-US" sz="1600" b="1"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marL="285750" indent="-285750" algn="ctr">
                <a:buFont typeface="Wingdings" panose="05000000000000000000" charset="0"/>
                <a:buChar char="l"/>
              </a:pPr>
              <a:endParaRPr lang="zh-CN" altLang="en-US" sz="1600" b="1"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marL="285750" indent="-285750" algn="ctr">
                <a:buFont typeface="Wingdings" panose="05000000000000000000" charset="0"/>
                <a:buChar char="l"/>
              </a:pPr>
              <a:endParaRPr lang="zh-CN" altLang="en-US" sz="1600" b="1"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pic>
          <p:nvPicPr>
            <p:cNvPr id="13" name="图片 12" descr="会议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2333" y="5061"/>
              <a:ext cx="1092" cy="1092"/>
            </a:xfrm>
            <a:prstGeom prst="rect">
              <a:avLst/>
            </a:prstGeom>
          </p:spPr>
        </p:pic>
        <p:cxnSp>
          <p:nvCxnSpPr>
            <p:cNvPr id="46" name="直接连接符 45"/>
            <p:cNvCxnSpPr/>
            <p:nvPr/>
          </p:nvCxnSpPr>
          <p:spPr>
            <a:xfrm>
              <a:off x="980" y="8112"/>
              <a:ext cx="268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980" y="7345"/>
              <a:ext cx="2767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版本开始</a:t>
              </a:r>
              <a:endPara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285750" indent="-285750" algn="ctr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内容会议</a:t>
              </a:r>
            </a:p>
            <a:p>
              <a:pPr marL="285750" indent="-285750" algn="ctr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制定计划</a:t>
              </a:r>
            </a:p>
          </p:txBody>
        </p:sp>
      </p:grpSp>
      <p:cxnSp>
        <p:nvCxnSpPr>
          <p:cNvPr id="16" name="直接连接符 15"/>
          <p:cNvCxnSpPr>
            <a:stCxn id="9" idx="7"/>
            <a:endCxn id="10" idx="2"/>
          </p:cNvCxnSpPr>
          <p:nvPr/>
        </p:nvCxnSpPr>
        <p:spPr>
          <a:xfrm flipV="1">
            <a:off x="7847330" y="4175760"/>
            <a:ext cx="1675130" cy="528955"/>
          </a:xfrm>
          <a:prstGeom prst="line">
            <a:avLst/>
          </a:prstGeom>
          <a:ln w="38100">
            <a:solidFill>
              <a:srgbClr val="C3E1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6212205" y="1426210"/>
            <a:ext cx="2574290" cy="4912995"/>
            <a:chOff x="9783" y="2246"/>
            <a:chExt cx="4054" cy="7737"/>
          </a:xfrm>
        </p:grpSpPr>
        <p:sp>
          <p:nvSpPr>
            <p:cNvPr id="9" name="椭圆 8"/>
            <p:cNvSpPr/>
            <p:nvPr/>
          </p:nvSpPr>
          <p:spPr>
            <a:xfrm>
              <a:off x="9783" y="6967"/>
              <a:ext cx="3017" cy="3017"/>
            </a:xfrm>
            <a:prstGeom prst="ellipse">
              <a:avLst/>
            </a:prstGeom>
            <a:solidFill>
              <a:srgbClr val="96D4CA"/>
            </a:solidFill>
            <a:ln>
              <a:noFill/>
            </a:ln>
            <a:effectLst>
              <a:outerShdw blurRad="635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标注 20"/>
            <p:cNvSpPr/>
            <p:nvPr/>
          </p:nvSpPr>
          <p:spPr>
            <a:xfrm>
              <a:off x="9919" y="2246"/>
              <a:ext cx="3918" cy="4046"/>
            </a:xfrm>
            <a:prstGeom prst="wedgeRoundRectCallout">
              <a:avLst/>
            </a:prstGeom>
            <a:solidFill>
              <a:srgbClr val="96D4CA"/>
            </a:solidFill>
            <a:ln>
              <a:noFill/>
            </a:ln>
            <a:effectLst>
              <a:outerShdw blurRad="76200" dist="38100" dir="2700000" sx="99000" sy="99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2" y="7603"/>
              <a:ext cx="1905" cy="1709"/>
            </a:xfrm>
            <a:prstGeom prst="rect">
              <a:avLst/>
            </a:prstGeom>
          </p:spPr>
        </p:pic>
        <p:cxnSp>
          <p:nvCxnSpPr>
            <p:cNvPr id="48" name="直接连接符 47"/>
            <p:cNvCxnSpPr/>
            <p:nvPr/>
          </p:nvCxnSpPr>
          <p:spPr>
            <a:xfrm>
              <a:off x="10535" y="3314"/>
              <a:ext cx="268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 219"/>
            <p:cNvSpPr/>
            <p:nvPr/>
          </p:nvSpPr>
          <p:spPr>
            <a:xfrm>
              <a:off x="10291" y="3694"/>
              <a:ext cx="3174" cy="66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291" y="2644"/>
              <a:ext cx="3502" cy="3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提交阶段</a:t>
              </a:r>
              <a:endParaRPr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endPara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342900" indent="-342900" algn="l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en-US" altLang="zh-CN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 panose="020B0502040204020203" pitchFamily="34" charset="-122"/>
                  <a:sym typeface="+mn-ea"/>
                </a:rPr>
                <a:t>FeatureFreeze</a:t>
              </a:r>
              <a:endParaRPr lang="en-US" altLang="zh-CN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endParaRPr>
            </a:p>
            <a:p>
              <a:pPr marL="342900" indent="-342900" algn="l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en-US" altLang="zh-CN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 panose="020B0502040204020203" pitchFamily="34" charset="-122"/>
                  <a:sym typeface="+mn-ea"/>
                </a:rPr>
                <a:t>CodeFreeze</a:t>
              </a:r>
            </a:p>
            <a:p>
              <a:pPr marL="342900" indent="-342900" algn="l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zh-CN" altLang="en-US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上线前部署会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459595" y="715010"/>
            <a:ext cx="2248535" cy="3838575"/>
            <a:chOff x="14897" y="1126"/>
            <a:chExt cx="3541" cy="6045"/>
          </a:xfrm>
        </p:grpSpPr>
        <p:sp>
          <p:nvSpPr>
            <p:cNvPr id="10" name="椭圆 9"/>
            <p:cNvSpPr/>
            <p:nvPr/>
          </p:nvSpPr>
          <p:spPr>
            <a:xfrm rot="20465897">
              <a:off x="14949" y="5411"/>
              <a:ext cx="1760" cy="1760"/>
            </a:xfrm>
            <a:prstGeom prst="ellipse">
              <a:avLst/>
            </a:prstGeom>
            <a:solidFill>
              <a:srgbClr val="64C0B1"/>
            </a:solidFill>
            <a:ln>
              <a:noFill/>
            </a:ln>
            <a:effectLst>
              <a:outerShdw blurRad="762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标注 26"/>
            <p:cNvSpPr/>
            <p:nvPr/>
          </p:nvSpPr>
          <p:spPr>
            <a:xfrm>
              <a:off x="14897" y="1126"/>
              <a:ext cx="3428" cy="3665"/>
            </a:xfrm>
            <a:prstGeom prst="wedgeRoundRectCallout">
              <a:avLst/>
            </a:prstGeom>
            <a:solidFill>
              <a:srgbClr val="64C0B1"/>
            </a:solidFill>
            <a:ln>
              <a:noFill/>
            </a:ln>
            <a:effectLst>
              <a:outerShdw blurRad="762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15419" y="5727"/>
              <a:ext cx="895" cy="1154"/>
              <a:chOff x="9501547" y="5685447"/>
              <a:chExt cx="426510" cy="550293"/>
            </a:xfrm>
            <a:solidFill>
              <a:schemeClr val="bg1"/>
            </a:solidFill>
          </p:grpSpPr>
          <p:sp>
            <p:nvSpPr>
              <p:cNvPr id="90" name="Freeform 282"/>
              <p:cNvSpPr>
                <a:spLocks noEditPoints="1"/>
              </p:cNvSpPr>
              <p:nvPr/>
            </p:nvSpPr>
            <p:spPr bwMode="auto">
              <a:xfrm>
                <a:off x="9501547" y="5685447"/>
                <a:ext cx="426510" cy="550293"/>
              </a:xfrm>
              <a:custGeom>
                <a:avLst/>
                <a:gdLst>
                  <a:gd name="T0" fmla="*/ 166 w 202"/>
                  <a:gd name="T1" fmla="*/ 0 h 260"/>
                  <a:gd name="T2" fmla="*/ 36 w 202"/>
                  <a:gd name="T3" fmla="*/ 0 h 260"/>
                  <a:gd name="T4" fmla="*/ 0 w 202"/>
                  <a:gd name="T5" fmla="*/ 36 h 260"/>
                  <a:gd name="T6" fmla="*/ 0 w 202"/>
                  <a:gd name="T7" fmla="*/ 224 h 260"/>
                  <a:gd name="T8" fmla="*/ 36 w 202"/>
                  <a:gd name="T9" fmla="*/ 260 h 260"/>
                  <a:gd name="T10" fmla="*/ 166 w 202"/>
                  <a:gd name="T11" fmla="*/ 260 h 260"/>
                  <a:gd name="T12" fmla="*/ 202 w 202"/>
                  <a:gd name="T13" fmla="*/ 224 h 260"/>
                  <a:gd name="T14" fmla="*/ 202 w 202"/>
                  <a:gd name="T15" fmla="*/ 36 h 260"/>
                  <a:gd name="T16" fmla="*/ 166 w 202"/>
                  <a:gd name="T17" fmla="*/ 0 h 260"/>
                  <a:gd name="T18" fmla="*/ 181 w 202"/>
                  <a:gd name="T19" fmla="*/ 224 h 260"/>
                  <a:gd name="T20" fmla="*/ 166 w 202"/>
                  <a:gd name="T21" fmla="*/ 239 h 260"/>
                  <a:gd name="T22" fmla="*/ 36 w 202"/>
                  <a:gd name="T23" fmla="*/ 239 h 260"/>
                  <a:gd name="T24" fmla="*/ 22 w 202"/>
                  <a:gd name="T25" fmla="*/ 224 h 260"/>
                  <a:gd name="T26" fmla="*/ 22 w 202"/>
                  <a:gd name="T27" fmla="*/ 36 h 260"/>
                  <a:gd name="T28" fmla="*/ 36 w 202"/>
                  <a:gd name="T29" fmla="*/ 22 h 260"/>
                  <a:gd name="T30" fmla="*/ 166 w 202"/>
                  <a:gd name="T31" fmla="*/ 22 h 260"/>
                  <a:gd name="T32" fmla="*/ 181 w 202"/>
                  <a:gd name="T33" fmla="*/ 36 h 260"/>
                  <a:gd name="T34" fmla="*/ 181 w 202"/>
                  <a:gd name="T35" fmla="*/ 22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2" h="260">
                    <a:moveTo>
                      <a:pt x="16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44"/>
                      <a:pt x="16" y="260"/>
                      <a:pt x="36" y="260"/>
                    </a:cubicBezTo>
                    <a:cubicBezTo>
                      <a:pt x="166" y="260"/>
                      <a:pt x="166" y="260"/>
                      <a:pt x="166" y="260"/>
                    </a:cubicBezTo>
                    <a:cubicBezTo>
                      <a:pt x="186" y="260"/>
                      <a:pt x="202" y="244"/>
                      <a:pt x="202" y="224"/>
                    </a:cubicBezTo>
                    <a:cubicBezTo>
                      <a:pt x="202" y="36"/>
                      <a:pt x="202" y="36"/>
                      <a:pt x="202" y="36"/>
                    </a:cubicBezTo>
                    <a:cubicBezTo>
                      <a:pt x="202" y="16"/>
                      <a:pt x="186" y="0"/>
                      <a:pt x="166" y="0"/>
                    </a:cubicBezTo>
                    <a:close/>
                    <a:moveTo>
                      <a:pt x="181" y="224"/>
                    </a:moveTo>
                    <a:cubicBezTo>
                      <a:pt x="181" y="232"/>
                      <a:pt x="174" y="239"/>
                      <a:pt x="166" y="239"/>
                    </a:cubicBezTo>
                    <a:cubicBezTo>
                      <a:pt x="36" y="239"/>
                      <a:pt x="36" y="239"/>
                      <a:pt x="36" y="239"/>
                    </a:cubicBezTo>
                    <a:cubicBezTo>
                      <a:pt x="28" y="239"/>
                      <a:pt x="22" y="232"/>
                      <a:pt x="22" y="224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28"/>
                      <a:pt x="28" y="22"/>
                      <a:pt x="36" y="22"/>
                    </a:cubicBezTo>
                    <a:cubicBezTo>
                      <a:pt x="166" y="22"/>
                      <a:pt x="166" y="22"/>
                      <a:pt x="166" y="22"/>
                    </a:cubicBezTo>
                    <a:cubicBezTo>
                      <a:pt x="174" y="22"/>
                      <a:pt x="181" y="28"/>
                      <a:pt x="181" y="36"/>
                    </a:cubicBezTo>
                    <a:lnTo>
                      <a:pt x="181" y="2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1" name="Freeform 283"/>
              <p:cNvSpPr>
                <a:spLocks noEditPoints="1"/>
              </p:cNvSpPr>
              <p:nvPr/>
            </p:nvSpPr>
            <p:spPr bwMode="auto">
              <a:xfrm>
                <a:off x="9576893" y="5762138"/>
                <a:ext cx="274474" cy="367310"/>
              </a:xfrm>
              <a:custGeom>
                <a:avLst/>
                <a:gdLst>
                  <a:gd name="T0" fmla="*/ 0 w 204"/>
                  <a:gd name="T1" fmla="*/ 273 h 273"/>
                  <a:gd name="T2" fmla="*/ 204 w 204"/>
                  <a:gd name="T3" fmla="*/ 273 h 273"/>
                  <a:gd name="T4" fmla="*/ 204 w 204"/>
                  <a:gd name="T5" fmla="*/ 0 h 273"/>
                  <a:gd name="T6" fmla="*/ 0 w 204"/>
                  <a:gd name="T7" fmla="*/ 0 h 273"/>
                  <a:gd name="T8" fmla="*/ 0 w 204"/>
                  <a:gd name="T9" fmla="*/ 273 h 273"/>
                  <a:gd name="T10" fmla="*/ 11 w 204"/>
                  <a:gd name="T11" fmla="*/ 11 h 273"/>
                  <a:gd name="T12" fmla="*/ 193 w 204"/>
                  <a:gd name="T13" fmla="*/ 11 h 273"/>
                  <a:gd name="T14" fmla="*/ 193 w 204"/>
                  <a:gd name="T15" fmla="*/ 262 h 273"/>
                  <a:gd name="T16" fmla="*/ 11 w 204"/>
                  <a:gd name="T17" fmla="*/ 262 h 273"/>
                  <a:gd name="T18" fmla="*/ 11 w 204"/>
                  <a:gd name="T19" fmla="*/ 11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73">
                    <a:moveTo>
                      <a:pt x="0" y="273"/>
                    </a:moveTo>
                    <a:lnTo>
                      <a:pt x="204" y="273"/>
                    </a:lnTo>
                    <a:lnTo>
                      <a:pt x="204" y="0"/>
                    </a:lnTo>
                    <a:lnTo>
                      <a:pt x="0" y="0"/>
                    </a:lnTo>
                    <a:lnTo>
                      <a:pt x="0" y="273"/>
                    </a:lnTo>
                    <a:close/>
                    <a:moveTo>
                      <a:pt x="11" y="11"/>
                    </a:moveTo>
                    <a:lnTo>
                      <a:pt x="193" y="11"/>
                    </a:lnTo>
                    <a:lnTo>
                      <a:pt x="193" y="262"/>
                    </a:lnTo>
                    <a:lnTo>
                      <a:pt x="11" y="262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2" name="Rectangle 284"/>
              <p:cNvSpPr>
                <a:spLocks noChangeArrowheads="1"/>
              </p:cNvSpPr>
              <p:nvPr/>
            </p:nvSpPr>
            <p:spPr bwMode="auto">
              <a:xfrm>
                <a:off x="9699330" y="6144248"/>
                <a:ext cx="29600" cy="3229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>
              <a:off x="15268" y="2034"/>
              <a:ext cx="268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 219"/>
            <p:cNvSpPr/>
            <p:nvPr/>
          </p:nvSpPr>
          <p:spPr>
            <a:xfrm>
              <a:off x="14996" y="2351"/>
              <a:ext cx="3174" cy="66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4996" y="1324"/>
              <a:ext cx="3443" cy="3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上线之后</a:t>
              </a:r>
              <a:endParaRPr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/>
              <a:endParaRPr lang="zh-CN" altLang="en-US" sz="16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marL="342900" indent="-342900" algn="l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en-US" altLang="zh-CN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 panose="020B0502040204020203" pitchFamily="34" charset="-122"/>
                </a:rPr>
                <a:t>48h</a:t>
              </a:r>
              <a:r>
                <a:rPr lang="zh-CN" altLang="en-US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 panose="020B0502040204020203" pitchFamily="34" charset="-122"/>
                </a:rPr>
                <a:t>线上监测</a:t>
              </a:r>
              <a:endParaRPr lang="en-US" altLang="zh-CN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endParaRPr>
            </a:p>
            <a:p>
              <a:pPr marL="342900" indent="-342900" algn="l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en-US" altLang="zh-CN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 panose="020B0502040204020203" pitchFamily="34" charset="-122"/>
                </a:rPr>
                <a:t>72h</a:t>
              </a:r>
              <a:r>
                <a:rPr lang="zh-CN" altLang="en-US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 panose="020B0502040204020203" pitchFamily="34" charset="-122"/>
                </a:rPr>
                <a:t>复盘</a:t>
              </a:r>
              <a:endParaRPr lang="en-US" altLang="zh-CN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endParaRPr>
            </a:p>
            <a:p>
              <a:pPr marL="342900" indent="-342900" algn="l" fontAlgn="auto">
                <a:lnSpc>
                  <a:spcPct val="12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charset="0"/>
                <a:buChar char="l"/>
              </a:pPr>
              <a:r>
                <a:rPr lang="en-US" altLang="zh-CN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7d Postmortem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20060882">
            <a:off x="2342848" y="6213099"/>
            <a:ext cx="623207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66520" y="1964690"/>
            <a:ext cx="3365500" cy="3198495"/>
            <a:chOff x="1792" y="3094"/>
            <a:chExt cx="5300" cy="5037"/>
          </a:xfrm>
        </p:grpSpPr>
        <p:pic>
          <p:nvPicPr>
            <p:cNvPr id="2" name="图片 1" descr="undraw_prototyping_process_rswj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92" y="3094"/>
              <a:ext cx="5300" cy="3997"/>
            </a:xfrm>
            <a:prstGeom prst="rect">
              <a:avLst/>
            </a:prstGeom>
          </p:spPr>
        </p:pic>
        <p:sp>
          <p:nvSpPr>
            <p:cNvPr id="219" name=" 219"/>
            <p:cNvSpPr/>
            <p:nvPr/>
          </p:nvSpPr>
          <p:spPr>
            <a:xfrm>
              <a:off x="1792" y="7187"/>
              <a:ext cx="4778" cy="944"/>
            </a:xfrm>
            <a:prstGeom prst="roundRect">
              <a:avLst>
                <a:gd name="adj" fmla="val 50000"/>
              </a:avLst>
            </a:prstGeom>
            <a:solidFill>
              <a:srgbClr val="7BD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历史对比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13955" y="1964690"/>
            <a:ext cx="3430270" cy="3198495"/>
            <a:chOff x="12193" y="3094"/>
            <a:chExt cx="5402" cy="5037"/>
          </a:xfrm>
        </p:grpSpPr>
        <p:pic>
          <p:nvPicPr>
            <p:cNvPr id="4" name="图片 3" descr="undraw_content_vbqo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193" y="3094"/>
              <a:ext cx="5403" cy="3997"/>
            </a:xfrm>
            <a:prstGeom prst="rect">
              <a:avLst/>
            </a:prstGeom>
          </p:spPr>
        </p:pic>
        <p:sp>
          <p:nvSpPr>
            <p:cNvPr id="28" name=" 219"/>
            <p:cNvSpPr/>
            <p:nvPr/>
          </p:nvSpPr>
          <p:spPr>
            <a:xfrm>
              <a:off x="12304" y="7187"/>
              <a:ext cx="4778" cy="944"/>
            </a:xfrm>
            <a:prstGeom prst="roundRect">
              <a:avLst>
                <a:gd name="adj" fmla="val 50000"/>
              </a:avLst>
            </a:prstGeom>
            <a:solidFill>
              <a:srgbClr val="7BDF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详细对比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6866" y="243648"/>
            <a:ext cx="708099" cy="471382"/>
            <a:chOff x="427929" y="2964755"/>
            <a:chExt cx="945409" cy="629359"/>
          </a:xfrm>
        </p:grpSpPr>
        <p:sp>
          <p:nvSpPr>
            <p:cNvPr id="8" name="任意多边形 7"/>
            <p:cNvSpPr/>
            <p:nvPr/>
          </p:nvSpPr>
          <p:spPr>
            <a:xfrm rot="18453518">
              <a:off x="712286" y="2680398"/>
              <a:ext cx="376696" cy="94540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6200000">
              <a:off x="719645" y="3042462"/>
              <a:ext cx="314355" cy="78894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874111" y="245553"/>
            <a:ext cx="50671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产品管理</a:t>
            </a:r>
            <a:r>
              <a:rPr lang="en-US" altLang="zh-CN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执行和验收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83636" y="880110"/>
            <a:ext cx="4248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UWA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性能诊断与优化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/GOTOnline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4605"/>
            <a:ext cx="12153900" cy="6848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45"/>
            <a:ext cx="12192000" cy="6848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020" y="-19050"/>
            <a:ext cx="12239625" cy="6838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45" y="-4445"/>
            <a:ext cx="12201525" cy="686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 rot="13603008">
            <a:off x="8919274" y="-2340289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36866" y="243648"/>
            <a:ext cx="708099" cy="471382"/>
            <a:chOff x="427929" y="2964755"/>
            <a:chExt cx="945409" cy="629359"/>
          </a:xfrm>
        </p:grpSpPr>
        <p:sp>
          <p:nvSpPr>
            <p:cNvPr id="5" name="任意多边形 4"/>
            <p:cNvSpPr/>
            <p:nvPr/>
          </p:nvSpPr>
          <p:spPr>
            <a:xfrm rot="18453518">
              <a:off x="712286" y="2680398"/>
              <a:ext cx="376696" cy="94540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16200000">
              <a:off x="719645" y="3042462"/>
              <a:ext cx="314355" cy="78894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任意多边形 24"/>
          <p:cNvSpPr/>
          <p:nvPr/>
        </p:nvSpPr>
        <p:spPr>
          <a:xfrm rot="18557003">
            <a:off x="8800042" y="5188243"/>
            <a:ext cx="1921863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12277056">
            <a:off x="3703342" y="6255999"/>
            <a:ext cx="1238846" cy="1204002"/>
            <a:chOff x="6559582" y="-631902"/>
            <a:chExt cx="1238846" cy="1204002"/>
          </a:xfrm>
        </p:grpSpPr>
        <p:sp>
          <p:nvSpPr>
            <p:cNvPr id="31" name="任意多边形 30"/>
            <p:cNvSpPr/>
            <p:nvPr/>
          </p:nvSpPr>
          <p:spPr>
            <a:xfrm rot="11940577">
              <a:off x="6559582" y="-631902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874111" y="245553"/>
            <a:ext cx="50671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产品管理</a:t>
            </a:r>
            <a:r>
              <a:rPr lang="en-US" altLang="zh-CN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执行和验收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9522460" y="840740"/>
            <a:ext cx="2015490" cy="206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上线之后</a:t>
            </a:r>
            <a:endParaRPr lang="zh-CN" altLang="en-US" sz="20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zh-CN" altLang="en-US" sz="16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l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线上监测</a:t>
            </a:r>
            <a:endParaRPr lang="en-US" altLang="zh-CN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 algn="l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72H</a:t>
            </a:r>
            <a:r>
              <a:rPr lang="zh-CN" altLang="en-US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复盘</a:t>
            </a:r>
            <a:endParaRPr lang="en-US" altLang="zh-CN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 algn="l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postmortem</a:t>
            </a:r>
          </a:p>
        </p:txBody>
      </p:sp>
      <p:graphicFrame>
        <p:nvGraphicFramePr>
          <p:cNvPr id="11" name="表格 10"/>
          <p:cNvGraphicFramePr/>
          <p:nvPr/>
        </p:nvGraphicFramePr>
        <p:xfrm>
          <a:off x="1229995" y="1287145"/>
          <a:ext cx="9711690" cy="4907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7230"/>
                <a:gridCol w="3237230"/>
                <a:gridCol w="3237230"/>
              </a:tblGrid>
              <a:tr h="15887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zh-CN" altLang="en-US" sz="600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>
                    <a:solidFill>
                      <a:srgbClr val="64C0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64C0B1"/>
                    </a:solidFill>
                  </a:tcPr>
                </a:tc>
              </a:tr>
              <a:tr h="17303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64C0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D2F4E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D2F4ED">
                        <a:alpha val="50000"/>
                      </a:srgbClr>
                    </a:solidFill>
                  </a:tcPr>
                </a:tc>
              </a:tr>
              <a:tr h="15887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64C0B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D2F4E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D2F4ED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8" name="图片 17" descr="监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80" y="1417955"/>
            <a:ext cx="914400" cy="9144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633220" y="2332355"/>
            <a:ext cx="244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48h</a:t>
            </a:r>
            <a:r>
              <a:rPr lang="zh-CN" altLang="en-US" sz="28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线上监测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834255" y="1810385"/>
            <a:ext cx="244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群体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083550" y="1810385"/>
            <a:ext cx="244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个体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633220" y="3409315"/>
            <a:ext cx="244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数据分析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633220" y="4980940"/>
            <a:ext cx="244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报错日志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978" y="3049270"/>
            <a:ext cx="1693268" cy="360003"/>
          </a:xfrm>
          <a:prstGeom prst="round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50" y="3409315"/>
            <a:ext cx="1915486" cy="720005"/>
          </a:xfrm>
          <a:prstGeom prst="round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978" y="4980940"/>
            <a:ext cx="1984015" cy="720005"/>
          </a:xfrm>
          <a:prstGeom prst="round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978" y="3590883"/>
            <a:ext cx="1245235" cy="359410"/>
          </a:xfrm>
          <a:prstGeom prst="round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3978" y="4131903"/>
            <a:ext cx="899795" cy="359410"/>
          </a:xfrm>
          <a:prstGeom prst="round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8083550" y="4980940"/>
            <a:ext cx="1851025" cy="720005"/>
            <a:chOff x="12832" y="7844"/>
            <a:chExt cx="2915" cy="1134"/>
          </a:xfrm>
        </p:grpSpPr>
        <p:sp>
          <p:nvSpPr>
            <p:cNvPr id="56" name="圆角矩形 55"/>
            <p:cNvSpPr/>
            <p:nvPr/>
          </p:nvSpPr>
          <p:spPr>
            <a:xfrm>
              <a:off x="12832" y="7844"/>
              <a:ext cx="2915" cy="113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       </a:t>
              </a:r>
              <a:r>
                <a:rPr lang="en-US" altLang="zh-CN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</a:t>
              </a:r>
              <a:r>
                <a: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LogViewer</a:t>
              </a:r>
            </a:p>
          </p:txBody>
        </p:sp>
        <p:pic>
          <p:nvPicPr>
            <p:cNvPr id="57" name="图片 56" descr="lo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98" y="8096"/>
              <a:ext cx="763" cy="643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4445"/>
            <a:ext cx="12192000" cy="6867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445"/>
            <a:ext cx="12192000" cy="684847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8579485" y="1651635"/>
            <a:ext cx="2929890" cy="1939290"/>
            <a:chOff x="10645" y="2845"/>
            <a:chExt cx="4614" cy="3054"/>
          </a:xfrm>
        </p:grpSpPr>
        <p:grpSp>
          <p:nvGrpSpPr>
            <p:cNvPr id="21" name="组合 20"/>
            <p:cNvGrpSpPr/>
            <p:nvPr/>
          </p:nvGrpSpPr>
          <p:grpSpPr>
            <a:xfrm>
              <a:off x="10645" y="2845"/>
              <a:ext cx="4614" cy="3054"/>
              <a:chOff x="10645" y="2845"/>
              <a:chExt cx="4614" cy="3054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13752" y="4141"/>
                <a:ext cx="621" cy="1071"/>
              </a:xfrm>
              <a:prstGeom prst="roundRect">
                <a:avLst/>
              </a:prstGeom>
              <a:solidFill>
                <a:srgbClr val="CED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 4"/>
              <p:cNvSpPr/>
              <p:nvPr/>
            </p:nvSpPr>
            <p:spPr>
              <a:xfrm>
                <a:off x="10645" y="5635"/>
                <a:ext cx="264" cy="264"/>
              </a:xfrm>
              <a:prstGeom prst="ellipse">
                <a:avLst/>
              </a:prstGeom>
              <a:solidFill>
                <a:srgbClr val="DB68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2" name="肘形连接符 11"/>
              <p:cNvCxnSpPr>
                <a:stCxn id="8" idx="0"/>
              </p:cNvCxnSpPr>
              <p:nvPr/>
            </p:nvCxnSpPr>
            <p:spPr>
              <a:xfrm rot="16200000">
                <a:off x="11022" y="3764"/>
                <a:ext cx="1626" cy="2116"/>
              </a:xfrm>
              <a:prstGeom prst="bentConnector2">
                <a:avLst/>
              </a:prstGeom>
              <a:ln>
                <a:solidFill>
                  <a:srgbClr val="DB68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 14"/>
              <p:cNvSpPr/>
              <p:nvPr/>
            </p:nvSpPr>
            <p:spPr>
              <a:xfrm>
                <a:off x="12893" y="2845"/>
                <a:ext cx="2366" cy="2366"/>
              </a:xfrm>
              <a:prstGeom prst="ellipse">
                <a:avLst/>
              </a:prstGeom>
              <a:noFill/>
              <a:ln w="34925">
                <a:solidFill>
                  <a:srgbClr val="D7593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3318" y="2972"/>
                <a:ext cx="1560" cy="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25000"/>
                  </a:lnSpc>
                </a:pPr>
                <a:r>
                  <a:rPr lang="en-US" altLang="zh-CN">
                    <a:solidFill>
                      <a:srgbClr val="D7593C"/>
                    </a:solidFill>
                    <a:effectLst/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ek2-6</a:t>
                </a:r>
                <a:endParaRPr lang="en-US" altLang="zh-CN" b="1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ctr" fontAlgn="auto">
                  <a:lnSpc>
                    <a:spcPct val="125000"/>
                  </a:lnSpc>
                </a:pPr>
                <a:r>
                  <a:rPr lang="en-US" altLang="zh-CN" b="1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29.575</a:t>
                </a:r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13194" y="3585"/>
              <a:ext cx="1805" cy="9"/>
            </a:xfrm>
            <a:prstGeom prst="line">
              <a:avLst/>
            </a:prstGeom>
            <a:ln>
              <a:solidFill>
                <a:srgbClr val="F0D6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060315" y="3839210"/>
            <a:ext cx="6543040" cy="1793240"/>
            <a:chOff x="7969" y="6046"/>
            <a:chExt cx="10304" cy="2824"/>
          </a:xfrm>
        </p:grpSpPr>
        <p:grpSp>
          <p:nvGrpSpPr>
            <p:cNvPr id="13" name="组合 12"/>
            <p:cNvGrpSpPr/>
            <p:nvPr/>
          </p:nvGrpSpPr>
          <p:grpSpPr>
            <a:xfrm>
              <a:off x="7969" y="6046"/>
              <a:ext cx="10304" cy="2824"/>
              <a:chOff x="7969" y="6046"/>
              <a:chExt cx="10304" cy="282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16780" y="7341"/>
                <a:ext cx="621" cy="1071"/>
              </a:xfrm>
              <a:prstGeom prst="roundRect">
                <a:avLst/>
              </a:prstGeom>
              <a:solidFill>
                <a:srgbClr val="E13E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 4"/>
              <p:cNvSpPr/>
              <p:nvPr/>
            </p:nvSpPr>
            <p:spPr>
              <a:xfrm>
                <a:off x="7969" y="8606"/>
                <a:ext cx="264" cy="264"/>
              </a:xfrm>
              <a:prstGeom prst="ellipse">
                <a:avLst/>
              </a:prstGeom>
              <a:solidFill>
                <a:srgbClr val="7FC6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7" name="肘形连接符 26"/>
              <p:cNvCxnSpPr>
                <a:stCxn id="24" idx="0"/>
                <a:endCxn id="29" idx="2"/>
              </p:cNvCxnSpPr>
              <p:nvPr/>
            </p:nvCxnSpPr>
            <p:spPr>
              <a:xfrm rot="16200000">
                <a:off x="11316" y="4015"/>
                <a:ext cx="1377" cy="7806"/>
              </a:xfrm>
              <a:prstGeom prst="bentConnector2">
                <a:avLst/>
              </a:prstGeom>
              <a:ln>
                <a:solidFill>
                  <a:srgbClr val="64C0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 14"/>
              <p:cNvSpPr/>
              <p:nvPr/>
            </p:nvSpPr>
            <p:spPr>
              <a:xfrm>
                <a:off x="15907" y="6046"/>
                <a:ext cx="2366" cy="2366"/>
              </a:xfrm>
              <a:prstGeom prst="ellipse">
                <a:avLst/>
              </a:prstGeom>
              <a:noFill/>
              <a:ln w="38100">
                <a:solidFill>
                  <a:srgbClr val="64C0B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6156" y="6189"/>
                <a:ext cx="1799" cy="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25000"/>
                  </a:lnSpc>
                </a:pPr>
                <a:r>
                  <a:rPr lang="en-US" altLang="zh-CN">
                    <a:solidFill>
                      <a:srgbClr val="D7593C"/>
                    </a:solidFill>
                    <a:effectLst/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ek1-4</a:t>
                </a:r>
              </a:p>
              <a:p>
                <a:pPr algn="ctr" fontAlgn="auto">
                  <a:lnSpc>
                    <a:spcPct val="125000"/>
                  </a:lnSpc>
                </a:pPr>
                <a:r>
                  <a:rPr lang="en-US" altLang="zh-CN" b="1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26.783</a:t>
                </a:r>
              </a:p>
            </p:txBody>
          </p:sp>
        </p:grpSp>
        <p:cxnSp>
          <p:nvCxnSpPr>
            <p:cNvPr id="34" name="直接连接符 33"/>
            <p:cNvCxnSpPr/>
            <p:nvPr/>
          </p:nvCxnSpPr>
          <p:spPr>
            <a:xfrm>
              <a:off x="16230" y="6818"/>
              <a:ext cx="1805" cy="9"/>
            </a:xfrm>
            <a:prstGeom prst="line">
              <a:avLst/>
            </a:prstGeom>
            <a:ln>
              <a:solidFill>
                <a:srgbClr val="F0D6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525" y="-4445"/>
            <a:ext cx="12211050" cy="686752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495" y="13970"/>
            <a:ext cx="12220575" cy="684847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3970" y="0"/>
            <a:ext cx="1222057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花1"/>
          <p:cNvGrpSpPr/>
          <p:nvPr/>
        </p:nvGrpSpPr>
        <p:grpSpPr>
          <a:xfrm rot="5400000">
            <a:off x="-1700592" y="2266627"/>
            <a:ext cx="4298715" cy="2444455"/>
            <a:chOff x="1859121" y="3429000"/>
            <a:chExt cx="8526317" cy="4848472"/>
          </a:xfrm>
        </p:grpSpPr>
        <p:sp>
          <p:nvSpPr>
            <p:cNvPr id="81" name="任意多边形 80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花2"/>
          <p:cNvGrpSpPr/>
          <p:nvPr/>
        </p:nvGrpSpPr>
        <p:grpSpPr>
          <a:xfrm rot="5400000">
            <a:off x="-2454144" y="1596537"/>
            <a:ext cx="6552326" cy="3770642"/>
            <a:chOff x="-389727" y="1373451"/>
            <a:chExt cx="12996258" cy="7478907"/>
          </a:xfrm>
        </p:grpSpPr>
        <p:sp>
          <p:nvSpPr>
            <p:cNvPr id="73" name="任意多边形 72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花3"/>
          <p:cNvGrpSpPr/>
          <p:nvPr/>
        </p:nvGrpSpPr>
        <p:grpSpPr>
          <a:xfrm rot="5400000">
            <a:off x="-3203438" y="830511"/>
            <a:ext cx="9389700" cy="5361773"/>
            <a:chOff x="-3145042" y="-1532231"/>
            <a:chExt cx="18624069" cy="10634847"/>
          </a:xfrm>
        </p:grpSpPr>
        <p:sp>
          <p:nvSpPr>
            <p:cNvPr id="66" name="任意多边形 65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花4"/>
          <p:cNvGrpSpPr/>
          <p:nvPr/>
        </p:nvGrpSpPr>
        <p:grpSpPr>
          <a:xfrm rot="5400000">
            <a:off x="-3671988" y="93848"/>
            <a:ext cx="11514278" cy="6743327"/>
            <a:chOff x="-5343060" y="-4080015"/>
            <a:chExt cx="22838079" cy="13375101"/>
          </a:xfrm>
        </p:grpSpPr>
        <p:sp>
          <p:nvSpPr>
            <p:cNvPr id="60" name="任意多边形 59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 rot="5400000">
            <a:off x="-1370285" y="2528024"/>
            <a:ext cx="3111450" cy="1878175"/>
            <a:chOff x="2993439" y="4630880"/>
            <a:chExt cx="6171429" cy="3725279"/>
          </a:xfrm>
        </p:grpSpPr>
        <p:sp>
          <p:nvSpPr>
            <p:cNvPr id="51" name="任意多边形 50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 flipH="1">
            <a:off x="9900834" y="2182945"/>
            <a:ext cx="1540436" cy="1201662"/>
            <a:chOff x="491004" y="4154674"/>
            <a:chExt cx="945409" cy="740056"/>
          </a:xfrm>
        </p:grpSpPr>
        <p:grpSp>
          <p:nvGrpSpPr>
            <p:cNvPr id="90" name="组合 89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92" name="任意多边形 91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" name="任意多边形 90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任意多边形 97"/>
          <p:cNvSpPr/>
          <p:nvPr/>
        </p:nvSpPr>
        <p:spPr>
          <a:xfrm rot="3325521">
            <a:off x="5815419" y="-1770215"/>
            <a:ext cx="1890999" cy="316595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AF8F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任意多边形 98"/>
          <p:cNvSpPr/>
          <p:nvPr/>
        </p:nvSpPr>
        <p:spPr>
          <a:xfrm rot="6930194">
            <a:off x="9027708" y="5333493"/>
            <a:ext cx="1199897" cy="316595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3F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39285" y="2666365"/>
            <a:ext cx="59461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</a:rPr>
              <a:t>工作流管理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12640" y="4111625"/>
            <a:ext cx="3154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  <a:alpha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游戏开发流程和质量管理之路</a:t>
            </a:r>
          </a:p>
        </p:txBody>
      </p:sp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678815" y="308610"/>
            <a:ext cx="13353415" cy="5899785"/>
            <a:chOff x="-1069" y="90"/>
            <a:chExt cx="21029" cy="929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-1069" y="90"/>
              <a:ext cx="10892" cy="9291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>
            <a:xfrm>
              <a:off x="7069" y="4500"/>
              <a:ext cx="12473" cy="607"/>
            </a:xfrm>
            <a:prstGeom prst="roundRect">
              <a:avLst/>
            </a:prstGeom>
            <a:solidFill>
              <a:srgbClr val="38CD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883" y="5111"/>
              <a:ext cx="11371" cy="2239"/>
            </a:xfrm>
            <a:prstGeom prst="rect">
              <a:avLst/>
            </a:prstGeom>
            <a:solidFill>
              <a:srgbClr val="46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7793" y="7332"/>
              <a:ext cx="12167" cy="601"/>
            </a:xfrm>
            <a:prstGeom prst="roundRect">
              <a:avLst/>
            </a:prstGeom>
            <a:solidFill>
              <a:srgbClr val="38CD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任意多边形 17"/>
          <p:cNvSpPr/>
          <p:nvPr/>
        </p:nvSpPr>
        <p:spPr>
          <a:xfrm rot="20060882">
            <a:off x="2342848" y="6213099"/>
            <a:ext cx="623207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874111" y="245553"/>
            <a:ext cx="50671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工作流管理</a:t>
            </a:r>
            <a:r>
              <a:rPr lang="en-US" altLang="zh-CN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持续化集成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62905" y="2611120"/>
            <a:ext cx="175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8795385" y="2011045"/>
            <a:ext cx="2853690" cy="1219200"/>
            <a:chOff x="13677" y="3007"/>
            <a:chExt cx="4494" cy="192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77" y="3007"/>
              <a:ext cx="4494" cy="192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4287" y="3887"/>
              <a:ext cx="27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半自动</a:t>
              </a: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4133850" y="3592830"/>
            <a:ext cx="201549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AutoVerity</a:t>
            </a:r>
            <a:endParaRPr lang="en-US" altLang="zh-CN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Sonarqube</a:t>
            </a:r>
            <a:endParaRPr lang="en-US" altLang="zh-CN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DailyBuild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01760" y="3592830"/>
            <a:ext cx="296100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服务器部署</a:t>
            </a:r>
            <a:r>
              <a:rPr lang="en-US" altLang="zh-CN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/</a:t>
            </a:r>
            <a:r>
              <a:rPr lang="zh-CN" altLang="en-US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客户端出包</a:t>
            </a:r>
            <a:endParaRPr lang="en-US" altLang="zh-CN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数据、资源、代码更新</a:t>
            </a:r>
          </a:p>
          <a:p>
            <a:pPr marL="342900" indent="-342900"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en-US" alt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CDN</a:t>
            </a:r>
            <a:r>
              <a:rPr lang="zh-CN" altLang="en-US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上传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568190" y="2011045"/>
            <a:ext cx="2853690" cy="1219200"/>
            <a:chOff x="13677" y="3007"/>
            <a:chExt cx="4494" cy="192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677" y="3007"/>
              <a:ext cx="4494" cy="1920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14287" y="3887"/>
              <a:ext cx="27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自动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83769" y="234926"/>
            <a:ext cx="679547" cy="531942"/>
            <a:chOff x="491004" y="4154674"/>
            <a:chExt cx="945409" cy="740056"/>
          </a:xfrm>
        </p:grpSpPr>
        <p:grpSp>
          <p:nvGrpSpPr>
            <p:cNvPr id="32" name="组合 31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33" name="任意多边形 32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6237605" y="3592830"/>
            <a:ext cx="201549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数据打包</a:t>
            </a:r>
            <a:endParaRPr lang="en-US" altLang="zh-CN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marL="342900" indent="-342900"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l"/>
            </a:pPr>
            <a:r>
              <a:rPr lang="zh-CN" altLang="en-US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资源打包</a:t>
            </a:r>
            <a:endParaRPr lang="zh-CN" altLang="en-US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3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095500" y="3768725"/>
            <a:ext cx="3665220" cy="2684145"/>
            <a:chOff x="3300" y="5935"/>
            <a:chExt cx="5772" cy="4227"/>
          </a:xfrm>
        </p:grpSpPr>
        <p:grpSp>
          <p:nvGrpSpPr>
            <p:cNvPr id="14" name="组合 13"/>
            <p:cNvGrpSpPr/>
            <p:nvPr/>
          </p:nvGrpSpPr>
          <p:grpSpPr>
            <a:xfrm>
              <a:off x="3300" y="5935"/>
              <a:ext cx="5773" cy="3906"/>
              <a:chOff x="3300" y="5935"/>
              <a:chExt cx="5773" cy="3906"/>
            </a:xfrm>
          </p:grpSpPr>
          <p:sp>
            <p:nvSpPr>
              <p:cNvPr id="61" name="对角圆角矩形 60"/>
              <p:cNvSpPr/>
              <p:nvPr/>
            </p:nvSpPr>
            <p:spPr>
              <a:xfrm>
                <a:off x="3300" y="5935"/>
                <a:ext cx="5773" cy="3906"/>
              </a:xfrm>
              <a:prstGeom prst="round2DiagRect">
                <a:avLst/>
              </a:prstGeom>
              <a:solidFill>
                <a:srgbClr val="AEEADF"/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4001" y="6209"/>
                <a:ext cx="418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代码</a:t>
                </a:r>
                <a:r>
                  <a:rPr lang="en-US" altLang="zh-CN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Review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41" y="6224"/>
              <a:ext cx="5276" cy="393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3769" y="234926"/>
            <a:ext cx="679547" cy="531942"/>
            <a:chOff x="491004" y="4154674"/>
            <a:chExt cx="945409" cy="740056"/>
          </a:xfrm>
        </p:grpSpPr>
        <p:grpSp>
          <p:nvGrpSpPr>
            <p:cNvPr id="4" name="组合 3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6" name="任意多边形 5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任意多边形 4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4620264">
            <a:off x="-995068" y="4637191"/>
            <a:ext cx="2736816" cy="1989327"/>
            <a:chOff x="6594426" y="-270691"/>
            <a:chExt cx="1204002" cy="875161"/>
          </a:xfrm>
        </p:grpSpPr>
        <p:sp>
          <p:nvSpPr>
            <p:cNvPr id="50" name="任意多边形 49"/>
            <p:cNvSpPr/>
            <p:nvPr/>
          </p:nvSpPr>
          <p:spPr>
            <a:xfrm rot="10293356">
              <a:off x="6634945" y="-270691"/>
              <a:ext cx="348706" cy="875161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 rot="7873659">
              <a:off x="6956561" y="-466054"/>
              <a:ext cx="479732" cy="1204002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任意多边形 51"/>
          <p:cNvSpPr/>
          <p:nvPr/>
        </p:nvSpPr>
        <p:spPr>
          <a:xfrm rot="19008155">
            <a:off x="11392315" y="3071940"/>
            <a:ext cx="1512634" cy="255956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454775" y="574040"/>
            <a:ext cx="3980180" cy="2847975"/>
            <a:chOff x="10165" y="904"/>
            <a:chExt cx="6268" cy="4485"/>
          </a:xfrm>
        </p:grpSpPr>
        <p:sp>
          <p:nvSpPr>
            <p:cNvPr id="60" name="对角圆角矩形 59"/>
            <p:cNvSpPr/>
            <p:nvPr/>
          </p:nvSpPr>
          <p:spPr>
            <a:xfrm>
              <a:off x="10165" y="904"/>
              <a:ext cx="6268" cy="4241"/>
            </a:xfrm>
            <a:prstGeom prst="round2DiagRect">
              <a:avLst/>
            </a:prstGeom>
            <a:solidFill>
              <a:srgbClr val="64C0B1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0849" y="1108"/>
              <a:ext cx="51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培训和分享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79" y="1391"/>
              <a:ext cx="5416" cy="3999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2473960" y="1016635"/>
            <a:ext cx="3232150" cy="2183765"/>
            <a:chOff x="3896" y="1601"/>
            <a:chExt cx="5090" cy="3439"/>
          </a:xfrm>
        </p:grpSpPr>
        <p:sp>
          <p:nvSpPr>
            <p:cNvPr id="63" name="对角圆角矩形 62"/>
            <p:cNvSpPr/>
            <p:nvPr/>
          </p:nvSpPr>
          <p:spPr>
            <a:xfrm rot="5400000">
              <a:off x="4739" y="758"/>
              <a:ext cx="3405" cy="5090"/>
            </a:xfrm>
            <a:prstGeom prst="round2DiagRect">
              <a:avLst/>
            </a:prstGeom>
            <a:solidFill>
              <a:srgbClr val="D7F5EF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111" y="1690"/>
              <a:ext cx="41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积累文档</a:t>
              </a:r>
            </a:p>
          </p:txBody>
        </p:sp>
        <p:pic>
          <p:nvPicPr>
            <p:cNvPr id="9" name="图片 8" descr="undraw_create_f05x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6" y="2054"/>
              <a:ext cx="3655" cy="2987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6557010" y="3780790"/>
            <a:ext cx="3336290" cy="2413635"/>
            <a:chOff x="10326" y="5954"/>
            <a:chExt cx="5254" cy="3801"/>
          </a:xfrm>
        </p:grpSpPr>
        <p:sp>
          <p:nvSpPr>
            <p:cNvPr id="62" name="对角圆角矩形 61"/>
            <p:cNvSpPr/>
            <p:nvPr/>
          </p:nvSpPr>
          <p:spPr>
            <a:xfrm rot="5400000">
              <a:off x="11149" y="5131"/>
              <a:ext cx="3609" cy="5254"/>
            </a:xfrm>
            <a:prstGeom prst="round2DiagRect">
              <a:avLst/>
            </a:prstGeom>
            <a:solidFill>
              <a:srgbClr val="75DDC9"/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1156" y="6354"/>
              <a:ext cx="41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静态分析工具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305" y="6263"/>
              <a:ext cx="4024" cy="3492"/>
            </a:xfrm>
            <a:prstGeom prst="rect">
              <a:avLst/>
            </a:prstGeom>
          </p:spPr>
        </p:pic>
      </p:grpSp>
      <p:sp>
        <p:nvSpPr>
          <p:cNvPr id="44" name="文本框 43"/>
          <p:cNvSpPr txBox="1"/>
          <p:nvPr/>
        </p:nvSpPr>
        <p:spPr>
          <a:xfrm>
            <a:off x="874395" y="245745"/>
            <a:ext cx="5502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工作流管理</a:t>
            </a:r>
            <a:r>
              <a:rPr lang="en-US" altLang="zh-CN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提高代码质量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grayscl/>
            <a:lum bright="70000" contrast="-70000"/>
          </a:blip>
          <a:srcRect l="11424" r="11424"/>
          <a:stretch>
            <a:fillRect/>
          </a:stretch>
        </p:blipFill>
        <p:spPr>
          <a:xfrm>
            <a:off x="4732655" y="2135505"/>
            <a:ext cx="2845435" cy="2845435"/>
          </a:xfrm>
          <a:prstGeom prst="flowChartDecision">
            <a:avLst/>
          </a:prstGeom>
        </p:spPr>
      </p:pic>
      <p:pic>
        <p:nvPicPr>
          <p:cNvPr id="18" name="图片 17" hidden="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45" y="9525"/>
            <a:ext cx="12201525" cy="68389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445" y="0"/>
            <a:ext cx="12201525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" y="9525"/>
            <a:ext cx="12172950" cy="6838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" y="-4445"/>
            <a:ext cx="12193270" cy="68675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" y="19050"/>
            <a:ext cx="12188190" cy="684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花1"/>
          <p:cNvGrpSpPr/>
          <p:nvPr/>
        </p:nvGrpSpPr>
        <p:grpSpPr>
          <a:xfrm rot="10800000">
            <a:off x="1786541" y="-1344213"/>
            <a:ext cx="8526317" cy="4848472"/>
            <a:chOff x="1859121" y="3429000"/>
            <a:chExt cx="8526317" cy="4848472"/>
          </a:xfrm>
        </p:grpSpPr>
        <p:sp>
          <p:nvSpPr>
            <p:cNvPr id="3" name="任意多边形 2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花2"/>
          <p:cNvGrpSpPr/>
          <p:nvPr/>
        </p:nvGrpSpPr>
        <p:grpSpPr>
          <a:xfrm rot="10800000">
            <a:off x="-434552" y="-1919099"/>
            <a:ext cx="12996258" cy="7478907"/>
            <a:chOff x="-389727" y="1373451"/>
            <a:chExt cx="12996258" cy="7478907"/>
          </a:xfrm>
        </p:grpSpPr>
        <p:sp>
          <p:nvSpPr>
            <p:cNvPr id="11" name="任意多边形 10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花3"/>
          <p:cNvGrpSpPr/>
          <p:nvPr/>
        </p:nvGrpSpPr>
        <p:grpSpPr>
          <a:xfrm rot="10800000">
            <a:off x="-3307048" y="-2169357"/>
            <a:ext cx="18624069" cy="10634847"/>
            <a:chOff x="-3145042" y="-1532231"/>
            <a:chExt cx="18624069" cy="10634847"/>
          </a:xfrm>
        </p:grpSpPr>
        <p:sp>
          <p:nvSpPr>
            <p:cNvPr id="20" name="任意多边形 19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花4"/>
          <p:cNvGrpSpPr/>
          <p:nvPr/>
        </p:nvGrpSpPr>
        <p:grpSpPr>
          <a:xfrm rot="10800000">
            <a:off x="-5323040" y="-2361827"/>
            <a:ext cx="22838079" cy="13375101"/>
            <a:chOff x="-5343060" y="-4080015"/>
            <a:chExt cx="22838079" cy="13375101"/>
          </a:xfrm>
        </p:grpSpPr>
        <p:sp>
          <p:nvSpPr>
            <p:cNvPr id="28" name="任意多边形 27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10800000">
            <a:off x="3007111" y="-1304912"/>
            <a:ext cx="6171429" cy="3725279"/>
            <a:chOff x="2993439" y="4630880"/>
            <a:chExt cx="6171429" cy="3725279"/>
          </a:xfrm>
        </p:grpSpPr>
        <p:sp>
          <p:nvSpPr>
            <p:cNvPr id="35" name="任意多边形 34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129303" y="4739632"/>
            <a:ext cx="598113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>
                <a:solidFill>
                  <a:schemeClr val="bg1"/>
                </a:solidFill>
                <a:latin typeface="Broadway" panose="04040905080B02020502" charset="0"/>
                <a:ea typeface="方正兰亭超细黑简体" panose="02000000000000000000" pitchFamily="2" charset="-122"/>
                <a:cs typeface="Broadway" panose="04040905080B02020502" charset="0"/>
              </a:rPr>
              <a:t>THANKS</a:t>
            </a:r>
            <a:endParaRPr lang="zh-CN" altLang="en-US" sz="9600" b="1">
              <a:solidFill>
                <a:schemeClr val="bg1"/>
              </a:solidFill>
              <a:latin typeface="Broadway" panose="04040905080B02020502" charset="0"/>
              <a:ea typeface="方正兰亭超细黑简体" panose="02000000000000000000" pitchFamily="2" charset="-122"/>
              <a:cs typeface="Broadway" panose="04040905080B02020502" charset="0"/>
            </a:endParaRPr>
          </a:p>
        </p:txBody>
      </p:sp>
      <p:pic>
        <p:nvPicPr>
          <p:cNvPr id="47" name="图片 46" descr="avatar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1805" y="240665"/>
            <a:ext cx="3181760" cy="4320032"/>
          </a:xfrm>
          <a:prstGeom prst="roundRect">
            <a:avLst/>
          </a:prstGeom>
        </p:spPr>
      </p:pic>
      <p:pic>
        <p:nvPicPr>
          <p:cNvPr id="44" name="图片 43" descr="avata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605" y="240665"/>
            <a:ext cx="3334858" cy="4320032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20060882">
            <a:off x="2342848" y="6213099"/>
            <a:ext cx="623207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18453518">
            <a:off x="462842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539115" y="1065321"/>
            <a:ext cx="3240024" cy="4033744"/>
            <a:chOff x="349" y="1679"/>
            <a:chExt cx="5668" cy="7056"/>
          </a:xfrm>
        </p:grpSpPr>
        <p:grpSp>
          <p:nvGrpSpPr>
            <p:cNvPr id="29" name="组合 28"/>
            <p:cNvGrpSpPr/>
            <p:nvPr/>
          </p:nvGrpSpPr>
          <p:grpSpPr>
            <a:xfrm>
              <a:off x="349" y="1679"/>
              <a:ext cx="5668" cy="7056"/>
              <a:chOff x="349" y="2237"/>
              <a:chExt cx="5668" cy="7056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49" y="3669"/>
                <a:ext cx="5669" cy="5625"/>
              </a:xfrm>
              <a:prstGeom prst="rect">
                <a:avLst/>
              </a:prstGeom>
              <a:gradFill flip="none" rotWithShape="1">
                <a:gsLst>
                  <a:gs pos="0">
                    <a:srgbClr val="ACEADE"/>
                  </a:gs>
                  <a:gs pos="100000">
                    <a:srgbClr val="B9DAE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 19" descr="IMG_4862"/>
              <p:cNvPicPr>
                <a:picLocks noChangeAspect="1"/>
              </p:cNvPicPr>
              <p:nvPr/>
            </p:nvPicPr>
            <p:blipFill>
              <a:blip r:embed="rId3"/>
              <a:srcRect l="7376" t="24850" r="11314" b="30673"/>
              <a:stretch>
                <a:fillRect/>
              </a:stretch>
            </p:blipFill>
            <p:spPr>
              <a:xfrm>
                <a:off x="916" y="2237"/>
                <a:ext cx="4535" cy="4535"/>
              </a:xfrm>
              <a:prstGeom prst="ellipse">
                <a:avLst/>
              </a:prstGeom>
              <a:ln w="63500">
                <a:solidFill>
                  <a:srgbClr val="D2F4ED"/>
                </a:solidFill>
              </a:ln>
            </p:spPr>
          </p:pic>
        </p:grpSp>
        <p:pic>
          <p:nvPicPr>
            <p:cNvPr id="4" name="图片 3" descr="official_logo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1431" y="6407"/>
              <a:ext cx="3505" cy="1991"/>
            </a:xfrm>
            <a:prstGeom prst="rect">
              <a:avLst/>
            </a:prstGeom>
            <a:noFill/>
          </p:spPr>
        </p:pic>
      </p:grpSp>
      <p:grpSp>
        <p:nvGrpSpPr>
          <p:cNvPr id="30" name="组合 29"/>
          <p:cNvGrpSpPr>
            <a:grpSpLocks noChangeAspect="1"/>
          </p:cNvGrpSpPr>
          <p:nvPr/>
        </p:nvGrpSpPr>
        <p:grpSpPr>
          <a:xfrm>
            <a:off x="4412234" y="1065181"/>
            <a:ext cx="3239770" cy="4034024"/>
            <a:chOff x="6765" y="1678"/>
            <a:chExt cx="5668" cy="7057"/>
          </a:xfrm>
        </p:grpSpPr>
        <p:sp>
          <p:nvSpPr>
            <p:cNvPr id="27" name="矩形 26"/>
            <p:cNvSpPr/>
            <p:nvPr/>
          </p:nvSpPr>
          <p:spPr>
            <a:xfrm>
              <a:off x="6765" y="3111"/>
              <a:ext cx="5669" cy="5625"/>
            </a:xfrm>
            <a:prstGeom prst="rect">
              <a:avLst/>
            </a:prstGeom>
            <a:gradFill flip="none" rotWithShape="1">
              <a:gsLst>
                <a:gs pos="0">
                  <a:srgbClr val="97D5CB"/>
                </a:gs>
                <a:gs pos="100000">
                  <a:srgbClr val="53B9A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王牌御史商店-1"/>
            <p:cNvPicPr>
              <a:picLocks noChangeAspect="1"/>
            </p:cNvPicPr>
            <p:nvPr/>
          </p:nvPicPr>
          <p:blipFill>
            <a:blip r:embed="rId5"/>
            <a:srcRect l="37424" t="9349" r="31585" b="35556"/>
            <a:stretch>
              <a:fillRect/>
            </a:stretch>
          </p:blipFill>
          <p:spPr>
            <a:xfrm>
              <a:off x="7302" y="1678"/>
              <a:ext cx="4535" cy="4535"/>
            </a:xfrm>
            <a:prstGeom prst="ellipse">
              <a:avLst/>
            </a:prstGeom>
            <a:ln w="63500">
              <a:solidFill>
                <a:srgbClr val="AFE9DF"/>
              </a:solidFill>
            </a:ln>
          </p:spPr>
        </p:pic>
        <p:pic>
          <p:nvPicPr>
            <p:cNvPr id="7" name="图片 6" descr="游戏logo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8" y="6407"/>
              <a:ext cx="4343" cy="1990"/>
            </a:xfrm>
            <a:prstGeom prst="rect">
              <a:avLst/>
            </a:prstGeom>
          </p:spPr>
        </p:pic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8285099" y="1064895"/>
            <a:ext cx="3240342" cy="4035168"/>
            <a:chOff x="13121" y="1677"/>
            <a:chExt cx="5669" cy="7059"/>
          </a:xfrm>
        </p:grpSpPr>
        <p:sp>
          <p:nvSpPr>
            <p:cNvPr id="28" name="矩形 27"/>
            <p:cNvSpPr/>
            <p:nvPr/>
          </p:nvSpPr>
          <p:spPr>
            <a:xfrm>
              <a:off x="13121" y="3111"/>
              <a:ext cx="5669" cy="5625"/>
            </a:xfrm>
            <a:prstGeom prst="rect">
              <a:avLst/>
            </a:prstGeom>
            <a:gradFill flip="none" rotWithShape="1">
              <a:gsLst>
                <a:gs pos="2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>
              <a:biLevel thresh="50000"/>
              <a:lum bright="70000" contrast="-70000"/>
            </a:blip>
            <a:srcRect l="11061" t="498" r="23740" b="26827"/>
            <a:stretch>
              <a:fillRect/>
            </a:stretch>
          </p:blipFill>
          <p:spPr>
            <a:xfrm>
              <a:off x="13688" y="1677"/>
              <a:ext cx="4535" cy="4535"/>
            </a:xfrm>
            <a:prstGeom prst="ellipse">
              <a:avLst/>
            </a:prstGeom>
            <a:ln w="6350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4" name="文本框 23"/>
            <p:cNvSpPr txBox="1"/>
            <p:nvPr/>
          </p:nvSpPr>
          <p:spPr>
            <a:xfrm>
              <a:off x="14909" y="6749"/>
              <a:ext cx="209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>
                  <a:solidFill>
                    <a:schemeClr val="bg1">
                      <a:lumMod val="95000"/>
                    </a:schemeClr>
                  </a:solidFill>
                  <a:latin typeface="Broadway" panose="04040905080B02020502" charset="0"/>
                  <a:ea typeface="Senty Cream Puff 新蒂泡芙体" panose="03000600000000000000" charset="-122"/>
                  <a:cs typeface="Broadway" panose="04040905080B02020502" charset="0"/>
                </a:rPr>
                <a:t>???</a:t>
              </a:r>
            </a:p>
          </p:txBody>
        </p:sp>
      </p:grpSp>
      <p:sp>
        <p:nvSpPr>
          <p:cNvPr id="17" name="任意多边形 16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2-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845" y="1064895"/>
            <a:ext cx="7828280" cy="403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20060882">
            <a:off x="2342848" y="6213099"/>
            <a:ext cx="623207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18453518">
            <a:off x="450777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02920" y="1980565"/>
            <a:ext cx="10991215" cy="2896870"/>
            <a:chOff x="421" y="3578"/>
            <a:chExt cx="17309" cy="4562"/>
          </a:xfrm>
        </p:grpSpPr>
        <p:pic>
          <p:nvPicPr>
            <p:cNvPr id="21" name="图片 20" descr="undraw_forgot_password_gi2d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1" y="3578"/>
              <a:ext cx="6275" cy="4562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6492" y="5205"/>
              <a:ext cx="11238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4800">
                  <a:gradFill>
                    <a:gsLst>
                      <a:gs pos="0">
                        <a:srgbClr val="ABDDD5"/>
                      </a:gs>
                      <a:gs pos="97000">
                        <a:srgbClr val="64C0B1"/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atin typeface="黑体" panose="02010609060101010101" charset="-122"/>
                  <a:ea typeface="黑体" panose="02010609060101010101" charset="-122"/>
                </a:rPr>
                <a:t>工程师应该扮演什么角色？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20060882">
            <a:off x="2342848" y="6213099"/>
            <a:ext cx="623207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18453518">
            <a:off x="450777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undraw_forgot_password_gi2d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965" y="111760"/>
            <a:ext cx="1056640" cy="7683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919605" y="234315"/>
            <a:ext cx="635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</a:rPr>
              <a:t>工程师应该扮演什么角色？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60730" y="1964690"/>
            <a:ext cx="4015740" cy="3198495"/>
            <a:chOff x="1198" y="3094"/>
            <a:chExt cx="6324" cy="5037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98" y="3094"/>
              <a:ext cx="6324" cy="3997"/>
            </a:xfrm>
            <a:prstGeom prst="rect">
              <a:avLst/>
            </a:prstGeom>
          </p:spPr>
        </p:pic>
        <p:sp>
          <p:nvSpPr>
            <p:cNvPr id="219" name=" 219"/>
            <p:cNvSpPr/>
            <p:nvPr/>
          </p:nvSpPr>
          <p:spPr>
            <a:xfrm>
              <a:off x="1972" y="7187"/>
              <a:ext cx="4778" cy="944"/>
            </a:xfrm>
            <a:prstGeom prst="roundRect">
              <a:avLst>
                <a:gd name="adj" fmla="val 50000"/>
              </a:avLst>
            </a:prstGeom>
            <a:solidFill>
              <a:srgbClr val="64C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规则的创建者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726430" y="1964690"/>
            <a:ext cx="5076825" cy="3198495"/>
            <a:chOff x="9018" y="3094"/>
            <a:chExt cx="7995" cy="5037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013" y="3094"/>
              <a:ext cx="5000" cy="3997"/>
            </a:xfrm>
            <a:prstGeom prst="rect">
              <a:avLst/>
            </a:prstGeom>
          </p:spPr>
        </p:pic>
        <p:sp>
          <p:nvSpPr>
            <p:cNvPr id="28" name=" 219"/>
            <p:cNvSpPr/>
            <p:nvPr/>
          </p:nvSpPr>
          <p:spPr>
            <a:xfrm>
              <a:off x="12124" y="7187"/>
              <a:ext cx="4778" cy="944"/>
            </a:xfrm>
            <a:prstGeom prst="roundRect">
              <a:avLst>
                <a:gd name="adj" fmla="val 50000"/>
              </a:avLst>
            </a:prstGeom>
            <a:solidFill>
              <a:srgbClr val="64C0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  <a:defRPr/>
              </a:pPr>
              <a:r>
                <a:rPr lang="zh-CN" altLang="en-US" sz="240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规则的守护者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018" y="4342"/>
              <a:ext cx="1498" cy="1500"/>
              <a:chOff x="9018" y="4342"/>
              <a:chExt cx="1498" cy="1500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9018" y="4342"/>
                <a:ext cx="1499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600">
                    <a:solidFill>
                      <a:schemeClr val="bg1">
                        <a:lumMod val="65000"/>
                      </a:schemeClr>
                    </a:solidFill>
                    <a:latin typeface="华文琥珀" panose="02010800040101010101" charset="-122"/>
                    <a:ea typeface="华文琥珀" panose="02010800040101010101" charset="-122"/>
                  </a:rPr>
                  <a:t>＋</a:t>
                </a:r>
              </a:p>
            </p:txBody>
          </p:sp>
          <p:sp>
            <p:nvSpPr>
              <p:cNvPr id="184" name=" 184"/>
              <p:cNvSpPr/>
              <p:nvPr/>
            </p:nvSpPr>
            <p:spPr>
              <a:xfrm>
                <a:off x="9164" y="4525"/>
                <a:ext cx="1134" cy="1134"/>
              </a:xfrm>
              <a:prstGeom prst="ellipse">
                <a:avLst/>
              </a:prstGeom>
              <a:noFill/>
              <a:ln w="317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20060882">
            <a:off x="2342848" y="6213099"/>
            <a:ext cx="623207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18453518">
            <a:off x="450777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19"/>
          <p:cNvSpPr>
            <a:spLocks noEditPoints="1"/>
          </p:cNvSpPr>
          <p:nvPr/>
        </p:nvSpPr>
        <p:spPr bwMode="auto">
          <a:xfrm rot="2700000">
            <a:off x="4792947" y="1852398"/>
            <a:ext cx="2310683" cy="2310683"/>
          </a:xfrm>
          <a:custGeom>
            <a:avLst/>
            <a:gdLst>
              <a:gd name="T0" fmla="*/ 740 w 1008"/>
              <a:gd name="T1" fmla="*/ 950 h 1008"/>
              <a:gd name="T2" fmla="*/ 1008 w 1008"/>
              <a:gd name="T3" fmla="*/ 504 h 1008"/>
              <a:gd name="T4" fmla="*/ 825 w 1008"/>
              <a:gd name="T5" fmla="*/ 115 h 1008"/>
              <a:gd name="T6" fmla="*/ 504 w 1008"/>
              <a:gd name="T7" fmla="*/ 0 h 1008"/>
              <a:gd name="T8" fmla="*/ 0 w 1008"/>
              <a:gd name="T9" fmla="*/ 504 h 1008"/>
              <a:gd name="T10" fmla="*/ 237 w 1008"/>
              <a:gd name="T11" fmla="*/ 932 h 1008"/>
              <a:gd name="T12" fmla="*/ 504 w 1008"/>
              <a:gd name="T13" fmla="*/ 1008 h 1008"/>
              <a:gd name="T14" fmla="*/ 740 w 1008"/>
              <a:gd name="T15" fmla="*/ 950 h 1008"/>
              <a:gd name="T16" fmla="*/ 505 w 1008"/>
              <a:gd name="T17" fmla="*/ 627 h 1008"/>
              <a:gd name="T18" fmla="*/ 739 w 1008"/>
              <a:gd name="T19" fmla="*/ 393 h 1008"/>
              <a:gd name="T20" fmla="*/ 972 w 1008"/>
              <a:gd name="T21" fmla="*/ 627 h 1008"/>
              <a:gd name="T22" fmla="*/ 739 w 1008"/>
              <a:gd name="T23" fmla="*/ 860 h 1008"/>
              <a:gd name="T24" fmla="*/ 505 w 1008"/>
              <a:gd name="T25" fmla="*/ 627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08" h="1008">
                <a:moveTo>
                  <a:pt x="740" y="950"/>
                </a:moveTo>
                <a:cubicBezTo>
                  <a:pt x="900" y="865"/>
                  <a:pt x="1008" y="697"/>
                  <a:pt x="1008" y="504"/>
                </a:cubicBezTo>
                <a:cubicBezTo>
                  <a:pt x="1008" y="348"/>
                  <a:pt x="937" y="208"/>
                  <a:pt x="825" y="115"/>
                </a:cubicBezTo>
                <a:cubicBezTo>
                  <a:pt x="738" y="43"/>
                  <a:pt x="626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315" y="980"/>
                  <a:pt x="406" y="1008"/>
                  <a:pt x="504" y="1008"/>
                </a:cubicBezTo>
                <a:cubicBezTo>
                  <a:pt x="590" y="1008"/>
                  <a:pt x="670" y="987"/>
                  <a:pt x="740" y="950"/>
                </a:cubicBezTo>
                <a:close/>
                <a:moveTo>
                  <a:pt x="505" y="627"/>
                </a:moveTo>
                <a:cubicBezTo>
                  <a:pt x="505" y="498"/>
                  <a:pt x="610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56"/>
                  <a:pt x="868" y="860"/>
                  <a:pt x="739" y="860"/>
                </a:cubicBezTo>
                <a:cubicBezTo>
                  <a:pt x="610" y="860"/>
                  <a:pt x="505" y="756"/>
                  <a:pt x="505" y="627"/>
                </a:cubicBezTo>
                <a:close/>
              </a:path>
            </a:pathLst>
          </a:custGeom>
          <a:solidFill>
            <a:srgbClr val="AFE9D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/>
          </a:p>
        </p:txBody>
      </p:sp>
      <p:sp>
        <p:nvSpPr>
          <p:cNvPr id="14" name="文本框 13"/>
          <p:cNvSpPr txBox="1"/>
          <p:nvPr/>
        </p:nvSpPr>
        <p:spPr>
          <a:xfrm>
            <a:off x="5647844" y="2149347"/>
            <a:ext cx="6851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Broadway" panose="04040905080B02020502" charset="0"/>
                <a:cs typeface="Broadway" panose="04040905080B02020502" charset="0"/>
              </a:rPr>
              <a:t>01</a:t>
            </a:r>
          </a:p>
        </p:txBody>
      </p:sp>
      <p:sp>
        <p:nvSpPr>
          <p:cNvPr id="4" name="Freeform 21"/>
          <p:cNvSpPr/>
          <p:nvPr/>
        </p:nvSpPr>
        <p:spPr bwMode="auto">
          <a:xfrm rot="2700000">
            <a:off x="4570460" y="2914022"/>
            <a:ext cx="2338251" cy="2321960"/>
          </a:xfrm>
          <a:custGeom>
            <a:avLst/>
            <a:gdLst>
              <a:gd name="T0" fmla="*/ 249 w 1020"/>
              <a:gd name="T1" fmla="*/ 230 h 1013"/>
              <a:gd name="T2" fmla="*/ 439 w 1020"/>
              <a:gd name="T3" fmla="*/ 2 h 1013"/>
              <a:gd name="T4" fmla="*/ 437 w 1020"/>
              <a:gd name="T5" fmla="*/ 0 h 1013"/>
              <a:gd name="T6" fmla="*/ 0 w 1020"/>
              <a:gd name="T7" fmla="*/ 503 h 1013"/>
              <a:gd name="T8" fmla="*/ 510 w 1020"/>
              <a:gd name="T9" fmla="*/ 1013 h 1013"/>
              <a:gd name="T10" fmla="*/ 1020 w 1020"/>
              <a:gd name="T11" fmla="*/ 503 h 1013"/>
              <a:gd name="T12" fmla="*/ 325 w 1020"/>
              <a:gd name="T13" fmla="*/ 421 h 1013"/>
              <a:gd name="T14" fmla="*/ 249 w 1020"/>
              <a:gd name="T15" fmla="*/ 23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1013">
                <a:moveTo>
                  <a:pt x="249" y="230"/>
                </a:move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ubicBezTo>
                  <a:pt x="325" y="421"/>
                  <a:pt x="249" y="349"/>
                  <a:pt x="249" y="230"/>
                </a:cubicBezTo>
                <a:close/>
              </a:path>
            </a:pathLst>
          </a:custGeom>
          <a:solidFill>
            <a:srgbClr val="94D4C9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/>
          </a:p>
        </p:txBody>
      </p:sp>
      <p:sp>
        <p:nvSpPr>
          <p:cNvPr id="5" name="文本框 4"/>
          <p:cNvSpPr txBox="1"/>
          <p:nvPr/>
        </p:nvSpPr>
        <p:spPr>
          <a:xfrm>
            <a:off x="4899819" y="3926397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Broadway" panose="04040905080B02020502" charset="0"/>
                <a:cs typeface="Broadway" panose="04040905080B02020502" charset="0"/>
              </a:rPr>
              <a:t>02</a:t>
            </a:r>
          </a:p>
        </p:txBody>
      </p:sp>
      <p:sp>
        <p:nvSpPr>
          <p:cNvPr id="27" name="Freeform 22"/>
          <p:cNvSpPr/>
          <p:nvPr/>
        </p:nvSpPr>
        <p:spPr bwMode="auto">
          <a:xfrm rot="2700000">
            <a:off x="5654230" y="2634272"/>
            <a:ext cx="2195400" cy="2329478"/>
          </a:xfrm>
          <a:custGeom>
            <a:avLst/>
            <a:gdLst>
              <a:gd name="T0" fmla="*/ 453 w 958"/>
              <a:gd name="T1" fmla="*/ 0 h 1016"/>
              <a:gd name="T2" fmla="*/ 215 w 958"/>
              <a:gd name="T3" fmla="*/ 59 h 1016"/>
              <a:gd name="T4" fmla="*/ 304 w 958"/>
              <a:gd name="T5" fmla="*/ 119 h 1016"/>
              <a:gd name="T6" fmla="*/ 486 w 958"/>
              <a:gd name="T7" fmla="*/ 514 h 1016"/>
              <a:gd name="T8" fmla="*/ 410 w 958"/>
              <a:gd name="T9" fmla="*/ 778 h 1016"/>
              <a:gd name="T10" fmla="*/ 0 w 958"/>
              <a:gd name="T11" fmla="*/ 732 h 1016"/>
              <a:gd name="T12" fmla="*/ 209 w 958"/>
              <a:gd name="T13" fmla="*/ 960 h 1016"/>
              <a:gd name="T14" fmla="*/ 454 w 958"/>
              <a:gd name="T15" fmla="*/ 1016 h 1016"/>
              <a:gd name="T16" fmla="*/ 722 w 958"/>
              <a:gd name="T17" fmla="*/ 933 h 1016"/>
              <a:gd name="T18" fmla="*/ 958 w 958"/>
              <a:gd name="T19" fmla="*/ 505 h 1016"/>
              <a:gd name="T20" fmla="*/ 453 w 958"/>
              <a:gd name="T21" fmla="*/ 0 h 1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8" h="1016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rgbClr val="64C0B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1350"/>
          </a:p>
        </p:txBody>
      </p:sp>
      <p:sp>
        <p:nvSpPr>
          <p:cNvPr id="29" name="文本框 28"/>
          <p:cNvSpPr txBox="1"/>
          <p:nvPr/>
        </p:nvSpPr>
        <p:spPr>
          <a:xfrm>
            <a:off x="6872535" y="3760721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Broadway" panose="04040905080B02020502" charset="0"/>
                <a:cs typeface="Broadway" panose="04040905080B02020502" charset="0"/>
              </a:rPr>
              <a:t>03</a:t>
            </a:r>
          </a:p>
        </p:txBody>
      </p:sp>
      <p:sp>
        <p:nvSpPr>
          <p:cNvPr id="30" name="椭圆 29"/>
          <p:cNvSpPr/>
          <p:nvPr/>
        </p:nvSpPr>
        <p:spPr>
          <a:xfrm>
            <a:off x="5179038" y="5574512"/>
            <a:ext cx="2001145" cy="155555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97095" y="1073785"/>
            <a:ext cx="2446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制定规则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32025" y="3844925"/>
            <a:ext cx="2446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执行规则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11465" y="3844925"/>
            <a:ext cx="2446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验收规则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花1"/>
          <p:cNvGrpSpPr/>
          <p:nvPr/>
        </p:nvGrpSpPr>
        <p:grpSpPr>
          <a:xfrm rot="13980087">
            <a:off x="9541377" y="442638"/>
            <a:ext cx="4298715" cy="2444455"/>
            <a:chOff x="1859121" y="3429000"/>
            <a:chExt cx="8526317" cy="4848472"/>
          </a:xfrm>
        </p:grpSpPr>
        <p:sp>
          <p:nvSpPr>
            <p:cNvPr id="3" name="任意多边形 2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花2"/>
          <p:cNvGrpSpPr/>
          <p:nvPr/>
        </p:nvGrpSpPr>
        <p:grpSpPr>
          <a:xfrm rot="13980087">
            <a:off x="8120684" y="9754"/>
            <a:ext cx="6552326" cy="3770642"/>
            <a:chOff x="-389727" y="1373451"/>
            <a:chExt cx="12996258" cy="7478907"/>
          </a:xfrm>
        </p:grpSpPr>
        <p:sp>
          <p:nvSpPr>
            <p:cNvPr id="11" name="任意多边形 10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花3"/>
          <p:cNvGrpSpPr/>
          <p:nvPr/>
        </p:nvGrpSpPr>
        <p:grpSpPr>
          <a:xfrm rot="13980087">
            <a:off x="6149609" y="-406566"/>
            <a:ext cx="9389700" cy="5361773"/>
            <a:chOff x="-3145042" y="-1532231"/>
            <a:chExt cx="18624069" cy="10634847"/>
          </a:xfrm>
        </p:grpSpPr>
        <p:sp>
          <p:nvSpPr>
            <p:cNvPr id="20" name="任意多边形 19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花4"/>
          <p:cNvGrpSpPr/>
          <p:nvPr/>
        </p:nvGrpSpPr>
        <p:grpSpPr>
          <a:xfrm rot="13980087">
            <a:off x="4640743" y="-703387"/>
            <a:ext cx="11514278" cy="6743327"/>
            <a:chOff x="-5343060" y="-4080015"/>
            <a:chExt cx="22838079" cy="13375101"/>
          </a:xfrm>
        </p:grpSpPr>
        <p:sp>
          <p:nvSpPr>
            <p:cNvPr id="28" name="任意多边形 27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13980087">
            <a:off x="10358400" y="584675"/>
            <a:ext cx="3111450" cy="1878175"/>
            <a:chOff x="2993439" y="4630880"/>
            <a:chExt cx="6171429" cy="3725279"/>
          </a:xfrm>
        </p:grpSpPr>
        <p:sp>
          <p:nvSpPr>
            <p:cNvPr id="35" name="任意多边形 34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任意多边形 45"/>
          <p:cNvSpPr/>
          <p:nvPr/>
        </p:nvSpPr>
        <p:spPr>
          <a:xfrm rot="18453518">
            <a:off x="869150" y="1661261"/>
            <a:ext cx="367072" cy="921255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655966" y="3010035"/>
            <a:ext cx="890022" cy="592488"/>
            <a:chOff x="427929" y="2964755"/>
            <a:chExt cx="945409" cy="629359"/>
          </a:xfrm>
        </p:grpSpPr>
        <p:sp>
          <p:nvSpPr>
            <p:cNvPr id="47" name="任意多边形 46"/>
            <p:cNvSpPr/>
            <p:nvPr/>
          </p:nvSpPr>
          <p:spPr>
            <a:xfrm rot="18453518">
              <a:off x="712286" y="2680398"/>
              <a:ext cx="376696" cy="94540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16200000">
              <a:off x="719645" y="3042462"/>
              <a:ext cx="314355" cy="788949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84309" y="4173724"/>
            <a:ext cx="920641" cy="720668"/>
            <a:chOff x="491004" y="4154674"/>
            <a:chExt cx="945409" cy="740056"/>
          </a:xfrm>
        </p:grpSpPr>
        <p:grpSp>
          <p:nvGrpSpPr>
            <p:cNvPr id="50" name="组合 49"/>
            <p:cNvGrpSpPr/>
            <p:nvPr/>
          </p:nvGrpSpPr>
          <p:grpSpPr>
            <a:xfrm>
              <a:off x="491004" y="4154674"/>
              <a:ext cx="945409" cy="629359"/>
              <a:chOff x="427929" y="2964755"/>
              <a:chExt cx="945409" cy="629359"/>
            </a:xfrm>
          </p:grpSpPr>
          <p:sp>
            <p:nvSpPr>
              <p:cNvPr id="51" name="任意多边形 50"/>
              <p:cNvSpPr/>
              <p:nvPr/>
            </p:nvSpPr>
            <p:spPr>
              <a:xfrm rot="18453518">
                <a:off x="712286" y="2680398"/>
                <a:ext cx="376696" cy="94540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 rot="16200000">
                <a:off x="719645" y="3042462"/>
                <a:ext cx="314355" cy="788949"/>
              </a:xfrm>
              <a:custGeom>
                <a:avLst/>
                <a:gdLst>
                  <a:gd name="connsiteX0" fmla="*/ 1007807 w 2015614"/>
                  <a:gd name="connsiteY0" fmla="*/ 0 h 4367958"/>
                  <a:gd name="connsiteX1" fmla="*/ 1173272 w 2015614"/>
                  <a:gd name="connsiteY1" fmla="*/ 150385 h 4367958"/>
                  <a:gd name="connsiteX2" fmla="*/ 2015614 w 2015614"/>
                  <a:gd name="connsiteY2" fmla="*/ 2183979 h 4367958"/>
                  <a:gd name="connsiteX3" fmla="*/ 1173272 w 2015614"/>
                  <a:gd name="connsiteY3" fmla="*/ 4217573 h 4367958"/>
                  <a:gd name="connsiteX4" fmla="*/ 1007808 w 2015614"/>
                  <a:gd name="connsiteY4" fmla="*/ 4367958 h 4367958"/>
                  <a:gd name="connsiteX5" fmla="*/ 842342 w 2015614"/>
                  <a:gd name="connsiteY5" fmla="*/ 4217572 h 4367958"/>
                  <a:gd name="connsiteX6" fmla="*/ 0 w 2015614"/>
                  <a:gd name="connsiteY6" fmla="*/ 2183978 h 4367958"/>
                  <a:gd name="connsiteX7" fmla="*/ 842342 w 2015614"/>
                  <a:gd name="connsiteY7" fmla="*/ 150384 h 436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614" h="4367958">
                    <a:moveTo>
                      <a:pt x="1007807" y="0"/>
                    </a:moveTo>
                    <a:lnTo>
                      <a:pt x="1173272" y="150385"/>
                    </a:lnTo>
                    <a:cubicBezTo>
                      <a:pt x="1693714" y="670827"/>
                      <a:pt x="2015614" y="1389811"/>
                      <a:pt x="2015614" y="2183979"/>
                    </a:cubicBezTo>
                    <a:cubicBezTo>
                      <a:pt x="2015614" y="2978147"/>
                      <a:pt x="1693714" y="3697131"/>
                      <a:pt x="1173272" y="4217573"/>
                    </a:cubicBezTo>
                    <a:lnTo>
                      <a:pt x="1007808" y="4367958"/>
                    </a:lnTo>
                    <a:lnTo>
                      <a:pt x="842342" y="4217572"/>
                    </a:lnTo>
                    <a:cubicBezTo>
                      <a:pt x="321900" y="3697130"/>
                      <a:pt x="0" y="2978146"/>
                      <a:pt x="0" y="2183978"/>
                    </a:cubicBezTo>
                    <a:cubicBezTo>
                      <a:pt x="0" y="1389810"/>
                      <a:pt x="321900" y="670826"/>
                      <a:pt x="842342" y="150384"/>
                    </a:cubicBezTo>
                    <a:close/>
                  </a:path>
                </a:pathLst>
              </a:custGeom>
              <a:gradFill>
                <a:gsLst>
                  <a:gs pos="31000">
                    <a:srgbClr val="09D1AB">
                      <a:alpha val="15000"/>
                    </a:srgbClr>
                  </a:gs>
                  <a:gs pos="100000">
                    <a:srgbClr val="6E7DC3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任意多边形 52"/>
            <p:cNvSpPr/>
            <p:nvPr/>
          </p:nvSpPr>
          <p:spPr>
            <a:xfrm rot="14363807">
              <a:off x="970960" y="4493742"/>
              <a:ext cx="228500" cy="57347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695408" y="1951700"/>
            <a:ext cx="542428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资源管理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695408" y="3062537"/>
            <a:ext cx="542428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产品管理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695408" y="4256870"/>
            <a:ext cx="542428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工作流管理</a:t>
            </a:r>
          </a:p>
        </p:txBody>
      </p:sp>
      <p:sp>
        <p:nvSpPr>
          <p:cNvPr id="69" name="任意多边形 68"/>
          <p:cNvSpPr/>
          <p:nvPr/>
        </p:nvSpPr>
        <p:spPr>
          <a:xfrm rot="13339749">
            <a:off x="6021878" y="5754428"/>
            <a:ext cx="1326876" cy="2024399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E3FBE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 rot="12345969">
            <a:off x="10224407" y="5833229"/>
            <a:ext cx="417234" cy="139764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7F5E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 rot="17074171">
            <a:off x="6048282" y="-1458659"/>
            <a:ext cx="1108767" cy="2477348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707106" y="91883"/>
            <a:ext cx="5067141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Broadway" panose="04040905080B02020502" charset="0"/>
                <a:ea typeface="微软雅黑" panose="020B0503020204020204" pitchFamily="34" charset="-122"/>
                <a:cs typeface="Broadway" panose="04040905080B02020502" charset="0"/>
              </a:rPr>
              <a:t>c</a:t>
            </a:r>
            <a:r>
              <a:rPr lang="en-US" altLang="zh-CN" sz="6000" b="1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Broadway" panose="04040905080B02020502" charset="0"/>
                <a:ea typeface="微软雅黑" panose="020B0503020204020204" pitchFamily="34" charset="-122"/>
                <a:cs typeface="Broadway" panose="04040905080B02020502" charset="0"/>
              </a:rPr>
              <a:t>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2" grpId="0"/>
      <p:bldP spid="66" grpId="0"/>
      <p:bldP spid="67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花1"/>
          <p:cNvGrpSpPr/>
          <p:nvPr/>
        </p:nvGrpSpPr>
        <p:grpSpPr>
          <a:xfrm rot="5400000">
            <a:off x="-1700592" y="2266627"/>
            <a:ext cx="4298715" cy="2444455"/>
            <a:chOff x="1859121" y="3429000"/>
            <a:chExt cx="8526317" cy="4848472"/>
          </a:xfrm>
        </p:grpSpPr>
        <p:sp>
          <p:nvSpPr>
            <p:cNvPr id="81" name="任意多边形 80"/>
            <p:cNvSpPr/>
            <p:nvPr/>
          </p:nvSpPr>
          <p:spPr>
            <a:xfrm>
              <a:off x="5088193" y="3429000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 rot="19862953">
              <a:off x="4038181" y="3686122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 rot="1791145">
              <a:off x="6081931" y="3648293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 rot="3361456">
              <a:off x="6916490" y="437746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 rot="18029728">
              <a:off x="3346961" y="437777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 rot="4636883">
              <a:off x="7193652" y="5085686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 rot="16978576">
              <a:off x="3035293" y="5077119"/>
              <a:ext cx="2015614" cy="4367958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6600">
                  <a:srgbClr val="ADB5DD">
                    <a:alpha val="35000"/>
                  </a:srgbClr>
                </a:gs>
                <a:gs pos="0">
                  <a:srgbClr val="C1FFEF">
                    <a:alpha val="49804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花2"/>
          <p:cNvGrpSpPr/>
          <p:nvPr/>
        </p:nvGrpSpPr>
        <p:grpSpPr>
          <a:xfrm rot="5400000">
            <a:off x="-2454144" y="1596537"/>
            <a:ext cx="6552326" cy="3770642"/>
            <a:chOff x="-389727" y="1373451"/>
            <a:chExt cx="12996258" cy="7478907"/>
          </a:xfrm>
        </p:grpSpPr>
        <p:sp>
          <p:nvSpPr>
            <p:cNvPr id="73" name="任意多边形 72"/>
            <p:cNvSpPr/>
            <p:nvPr/>
          </p:nvSpPr>
          <p:spPr>
            <a:xfrm rot="20738027">
              <a:off x="4131678" y="139801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 rot="852536">
              <a:off x="5736820" y="1373451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7000">
                  <a:srgbClr val="9FB7DD">
                    <a:alpha val="20000"/>
                  </a:srgbClr>
                </a:gs>
                <a:gs pos="0">
                  <a:srgbClr val="A1DBB3">
                    <a:alpha val="50000"/>
                  </a:srgbClr>
                </a:gs>
                <a:gs pos="100000">
                  <a:srgbClr val="6E7DC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 rot="2517796">
              <a:off x="7178662" y="208005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 rot="19054139">
              <a:off x="2747823" y="2122596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53000">
                  <a:srgbClr val="86A4D4">
                    <a:alpha val="20000"/>
                  </a:srgbClr>
                </a:gs>
                <a:gs pos="0">
                  <a:srgbClr val="85D19D">
                    <a:alpha val="60000"/>
                  </a:srgbClr>
                </a:gs>
                <a:gs pos="100000">
                  <a:srgbClr val="8E7D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 rot="17559371">
              <a:off x="1848075" y="350163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 rot="4135283">
              <a:off x="8014973" y="3462129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09ECE">
                    <a:alpha val="50000"/>
                  </a:srgbClr>
                </a:gs>
                <a:gs pos="100000">
                  <a:srgbClr val="8E7ECC">
                    <a:alpha val="2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 rot="5400000">
              <a:off x="8188487" y="4434313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7100">
                  <a:srgbClr val="9EB3DC">
                    <a:alpha val="20000"/>
                  </a:srgbClr>
                </a:gs>
                <a:gs pos="100000">
                  <a:srgbClr val="8E7BC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 rot="16372431">
              <a:off x="1708674" y="4330668"/>
              <a:ext cx="2319644" cy="6516445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10600">
                  <a:srgbClr val="9DB0DB">
                    <a:alpha val="20000"/>
                  </a:srgbClr>
                </a:gs>
                <a:gs pos="100000">
                  <a:srgbClr val="8D75C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花3"/>
          <p:cNvGrpSpPr/>
          <p:nvPr/>
        </p:nvGrpSpPr>
        <p:grpSpPr>
          <a:xfrm rot="5400000">
            <a:off x="-3203438" y="830511"/>
            <a:ext cx="9389700" cy="5361773"/>
            <a:chOff x="-3145042" y="-1532231"/>
            <a:chExt cx="18624069" cy="10634847"/>
          </a:xfrm>
        </p:grpSpPr>
        <p:sp>
          <p:nvSpPr>
            <p:cNvPr id="66" name="任意多边形 65"/>
            <p:cNvSpPr/>
            <p:nvPr/>
          </p:nvSpPr>
          <p:spPr>
            <a:xfrm rot="1690499">
              <a:off x="6526961" y="-940137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4339025" y="-1532231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2CAB3">
                    <a:alpha val="2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19892438">
              <a:off x="2131972" y="-936972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50BBD4">
                    <a:alpha val="30000"/>
                  </a:srgbClr>
                </a:gs>
                <a:gs pos="0">
                  <a:srgbClr val="75FFBA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3302765">
              <a:off x="8173152" y="550986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18136260">
              <a:off x="672304" y="621968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47000">
                  <a:srgbClr val="229DD4">
                    <a:alpha val="29804"/>
                  </a:srgbClr>
                </a:gs>
                <a:gs pos="0">
                  <a:srgbClr val="75FFBA">
                    <a:alpha val="1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 rot="16617164">
              <a:off x="-280759" y="2629710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 rot="5131813">
              <a:off x="9063400" y="2686989"/>
              <a:ext cx="3551344" cy="927991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0">
                  <a:srgbClr val="86A4D4">
                    <a:alpha val="20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花4"/>
          <p:cNvGrpSpPr/>
          <p:nvPr/>
        </p:nvGrpSpPr>
        <p:grpSpPr>
          <a:xfrm rot="5400000">
            <a:off x="-3671988" y="93848"/>
            <a:ext cx="11514278" cy="6743327"/>
            <a:chOff x="-5343060" y="-4080015"/>
            <a:chExt cx="22838079" cy="13375101"/>
          </a:xfrm>
        </p:grpSpPr>
        <p:sp>
          <p:nvSpPr>
            <p:cNvPr id="60" name="任意多边形 59"/>
            <p:cNvSpPr/>
            <p:nvPr/>
          </p:nvSpPr>
          <p:spPr>
            <a:xfrm rot="20648648">
              <a:off x="2646809" y="-3991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1075034">
              <a:off x="6054006" y="-4080015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5AF878">
                    <a:alpha val="2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492382">
              <a:off x="8262931" y="-2612376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18948373">
              <a:off x="216173" y="-261237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9D1AB">
                    <a:alpha val="15000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4080311">
              <a:off x="9747971" y="-477004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17262051">
              <a:off x="-1182648" y="-62449"/>
              <a:ext cx="3586635" cy="11907460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gradFill>
              <a:gsLst>
                <a:gs pos="31000">
                  <a:srgbClr val="0A80D0">
                    <a:alpha val="14902"/>
                  </a:srgbClr>
                </a:gs>
                <a:gs pos="100000">
                  <a:srgbClr val="6E7DC3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 rot="5400000">
            <a:off x="-1370285" y="2528024"/>
            <a:ext cx="3111450" cy="1878175"/>
            <a:chOff x="2993439" y="4630880"/>
            <a:chExt cx="6171429" cy="3725279"/>
          </a:xfrm>
        </p:grpSpPr>
        <p:sp>
          <p:nvSpPr>
            <p:cNvPr id="51" name="任意多边形 50"/>
            <p:cNvSpPr/>
            <p:nvPr/>
          </p:nvSpPr>
          <p:spPr>
            <a:xfrm>
              <a:off x="5805166" y="4630880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rot="1072922">
              <a:off x="6319816" y="47299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 rot="20479144">
              <a:off x="5292991" y="475134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 rot="1888215">
              <a:off x="6682185" y="499253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19502102">
              <a:off x="4898947" y="4998212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750473">
              <a:off x="6921793" y="5260766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3552967">
              <a:off x="7188231" y="5502371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18615097">
              <a:off x="4571391" y="5292408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17950328">
              <a:off x="4374749" y="5584427"/>
              <a:ext cx="595327" cy="3357947"/>
            </a:xfrm>
            <a:custGeom>
              <a:avLst/>
              <a:gdLst>
                <a:gd name="connsiteX0" fmla="*/ 1007807 w 2015614"/>
                <a:gd name="connsiteY0" fmla="*/ 0 h 4367958"/>
                <a:gd name="connsiteX1" fmla="*/ 1173272 w 2015614"/>
                <a:gd name="connsiteY1" fmla="*/ 150385 h 4367958"/>
                <a:gd name="connsiteX2" fmla="*/ 2015614 w 2015614"/>
                <a:gd name="connsiteY2" fmla="*/ 2183979 h 4367958"/>
                <a:gd name="connsiteX3" fmla="*/ 1173272 w 2015614"/>
                <a:gd name="connsiteY3" fmla="*/ 4217573 h 4367958"/>
                <a:gd name="connsiteX4" fmla="*/ 1007808 w 2015614"/>
                <a:gd name="connsiteY4" fmla="*/ 4367958 h 4367958"/>
                <a:gd name="connsiteX5" fmla="*/ 842342 w 2015614"/>
                <a:gd name="connsiteY5" fmla="*/ 4217572 h 4367958"/>
                <a:gd name="connsiteX6" fmla="*/ 0 w 2015614"/>
                <a:gd name="connsiteY6" fmla="*/ 2183978 h 4367958"/>
                <a:gd name="connsiteX7" fmla="*/ 842342 w 2015614"/>
                <a:gd name="connsiteY7" fmla="*/ 150384 h 436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5614" h="4367958">
                  <a:moveTo>
                    <a:pt x="1007807" y="0"/>
                  </a:moveTo>
                  <a:lnTo>
                    <a:pt x="1173272" y="150385"/>
                  </a:lnTo>
                  <a:cubicBezTo>
                    <a:pt x="1693714" y="670827"/>
                    <a:pt x="2015614" y="1389811"/>
                    <a:pt x="2015614" y="2183979"/>
                  </a:cubicBezTo>
                  <a:cubicBezTo>
                    <a:pt x="2015614" y="2978147"/>
                    <a:pt x="1693714" y="3697131"/>
                    <a:pt x="1173272" y="4217573"/>
                  </a:cubicBezTo>
                  <a:lnTo>
                    <a:pt x="1007808" y="4367958"/>
                  </a:lnTo>
                  <a:lnTo>
                    <a:pt x="842342" y="4217572"/>
                  </a:lnTo>
                  <a:cubicBezTo>
                    <a:pt x="321900" y="3697130"/>
                    <a:pt x="0" y="2978146"/>
                    <a:pt x="0" y="2183978"/>
                  </a:cubicBezTo>
                  <a:cubicBezTo>
                    <a:pt x="0" y="1389810"/>
                    <a:pt x="321900" y="670826"/>
                    <a:pt x="842342" y="150384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4439016" y="2666410"/>
            <a:ext cx="689869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</a:rPr>
              <a:t>资源管理</a:t>
            </a:r>
          </a:p>
        </p:txBody>
      </p:sp>
      <p:sp>
        <p:nvSpPr>
          <p:cNvPr id="91" name="任意多边形 90"/>
          <p:cNvSpPr/>
          <p:nvPr/>
        </p:nvSpPr>
        <p:spPr>
          <a:xfrm rot="14363807" flipH="1">
            <a:off x="9442450" y="2463800"/>
            <a:ext cx="370840" cy="93472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任意多边形 97"/>
          <p:cNvSpPr/>
          <p:nvPr/>
        </p:nvSpPr>
        <p:spPr>
          <a:xfrm rot="3325521">
            <a:off x="5815419" y="-1770215"/>
            <a:ext cx="1890999" cy="316595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AF8F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任意多边形 98"/>
          <p:cNvSpPr/>
          <p:nvPr/>
        </p:nvSpPr>
        <p:spPr>
          <a:xfrm rot="6930194">
            <a:off x="9027708" y="5333493"/>
            <a:ext cx="1199897" cy="316595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solidFill>
            <a:srgbClr val="D3FA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12640" y="4111625"/>
            <a:ext cx="3154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  <a:alpha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游戏开发流程和质量管理之路</a:t>
            </a:r>
          </a:p>
        </p:txBody>
      </p:sp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2385" y="3394710"/>
            <a:ext cx="1620012" cy="0"/>
          </a:xfrm>
          <a:prstGeom prst="line">
            <a:avLst/>
          </a:prstGeom>
          <a:noFill/>
          <a:ln w="38100" cap="flat" cmpd="sng" algn="ctr">
            <a:solidFill>
              <a:srgbClr val="D2F4ED"/>
            </a:solidFill>
            <a:prstDash val="solid"/>
            <a:miter lim="800000"/>
          </a:ln>
          <a:effectLst/>
        </p:spPr>
      </p:cxnSp>
      <p:cxnSp>
        <p:nvCxnSpPr>
          <p:cNvPr id="17" name="直接连接符 16"/>
          <p:cNvCxnSpPr/>
          <p:nvPr/>
        </p:nvCxnSpPr>
        <p:spPr>
          <a:xfrm>
            <a:off x="2643481" y="3401829"/>
            <a:ext cx="1068493" cy="0"/>
          </a:xfrm>
          <a:prstGeom prst="line">
            <a:avLst/>
          </a:prstGeom>
          <a:noFill/>
          <a:ln w="38100" cap="flat" cmpd="sng" algn="ctr">
            <a:solidFill>
              <a:srgbClr val="D2F4ED"/>
            </a:solidFill>
            <a:prstDash val="solid"/>
            <a:miter lim="800000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4693260" y="3401829"/>
            <a:ext cx="1069340" cy="0"/>
          </a:xfrm>
          <a:prstGeom prst="line">
            <a:avLst/>
          </a:prstGeom>
          <a:noFill/>
          <a:ln w="38100" cap="flat" cmpd="sng" algn="ctr">
            <a:solidFill>
              <a:srgbClr val="D2F4ED"/>
            </a:solidFill>
            <a:prstDash val="solid"/>
            <a:miter lim="800000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6741136" y="3401829"/>
            <a:ext cx="1069340" cy="0"/>
          </a:xfrm>
          <a:prstGeom prst="line">
            <a:avLst/>
          </a:prstGeom>
          <a:noFill/>
          <a:ln w="38100" cap="flat" cmpd="sng" algn="ctr">
            <a:solidFill>
              <a:srgbClr val="D2F4ED"/>
            </a:solidFill>
            <a:prstDash val="solid"/>
            <a:miter lim="800000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8786471" y="3401829"/>
            <a:ext cx="1050131" cy="0"/>
          </a:xfrm>
          <a:prstGeom prst="line">
            <a:avLst/>
          </a:prstGeom>
          <a:noFill/>
          <a:ln w="38100" cap="flat" cmpd="sng" algn="ctr">
            <a:solidFill>
              <a:srgbClr val="D2F4ED"/>
            </a:solidFill>
            <a:prstDash val="solid"/>
            <a:miter lim="800000"/>
          </a:ln>
          <a:effectLst/>
        </p:spPr>
      </p:cxnSp>
      <p:cxnSp>
        <p:nvCxnSpPr>
          <p:cNvPr id="28" name="直接连接符 27"/>
          <p:cNvCxnSpPr/>
          <p:nvPr/>
        </p:nvCxnSpPr>
        <p:spPr>
          <a:xfrm>
            <a:off x="10817836" y="3401829"/>
            <a:ext cx="1612105" cy="0"/>
          </a:xfrm>
          <a:prstGeom prst="line">
            <a:avLst/>
          </a:prstGeom>
          <a:noFill/>
          <a:ln w="38100" cap="flat" cmpd="sng" algn="ctr">
            <a:solidFill>
              <a:srgbClr val="D2F4ED"/>
            </a:solidFill>
            <a:prstDash val="solid"/>
            <a:miter lim="800000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874111" y="245553"/>
            <a:ext cx="50671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资源管理</a:t>
            </a:r>
            <a:r>
              <a:rPr lang="en-US" altLang="zh-CN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制定规则</a:t>
            </a:r>
          </a:p>
        </p:txBody>
      </p:sp>
      <p:sp>
        <p:nvSpPr>
          <p:cNvPr id="30" name="任意多边形 29"/>
          <p:cNvSpPr/>
          <p:nvPr/>
        </p:nvSpPr>
        <p:spPr>
          <a:xfrm rot="18453518">
            <a:off x="450777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666875" y="2767965"/>
            <a:ext cx="977900" cy="1149350"/>
            <a:chOff x="2625" y="4359"/>
            <a:chExt cx="1540" cy="1810"/>
          </a:xfrm>
        </p:grpSpPr>
        <p:grpSp>
          <p:nvGrpSpPr>
            <p:cNvPr id="5" name="组合 4"/>
            <p:cNvGrpSpPr/>
            <p:nvPr/>
          </p:nvGrpSpPr>
          <p:grpSpPr>
            <a:xfrm>
              <a:off x="2625" y="4359"/>
              <a:ext cx="1541" cy="1811"/>
              <a:chOff x="1571625" y="2825350"/>
              <a:chExt cx="978695" cy="1150147"/>
            </a:xfrm>
            <a:solidFill>
              <a:srgbClr val="75DDC9"/>
            </a:solidFill>
          </p:grpSpPr>
          <p:sp>
            <p:nvSpPr>
              <p:cNvPr id="6" name="同心圆 5"/>
              <p:cNvSpPr/>
              <p:nvPr/>
            </p:nvSpPr>
            <p:spPr>
              <a:xfrm>
                <a:off x="1571625" y="2996802"/>
                <a:ext cx="978695" cy="978695"/>
              </a:xfrm>
              <a:prstGeom prst="donut">
                <a:avLst>
                  <a:gd name="adj" fmla="val 10972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>
                <a:off x="1911810" y="2825350"/>
                <a:ext cx="298323" cy="257175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40" y="4890"/>
              <a:ext cx="911" cy="911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933450" y="2223770"/>
            <a:ext cx="244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收集需求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714750" y="2939415"/>
            <a:ext cx="977900" cy="1149350"/>
            <a:chOff x="5850" y="4629"/>
            <a:chExt cx="1540" cy="1810"/>
          </a:xfrm>
        </p:grpSpPr>
        <p:grpSp>
          <p:nvGrpSpPr>
            <p:cNvPr id="8" name="组合 7"/>
            <p:cNvGrpSpPr/>
            <p:nvPr/>
          </p:nvGrpSpPr>
          <p:grpSpPr>
            <a:xfrm flipV="1">
              <a:off x="5850" y="4629"/>
              <a:ext cx="1541" cy="1811"/>
              <a:chOff x="1571625" y="2825350"/>
              <a:chExt cx="978695" cy="1150147"/>
            </a:xfrm>
            <a:solidFill>
              <a:srgbClr val="75DDC9"/>
            </a:solidFill>
          </p:grpSpPr>
          <p:sp>
            <p:nvSpPr>
              <p:cNvPr id="9" name="同心圆 8"/>
              <p:cNvSpPr/>
              <p:nvPr/>
            </p:nvSpPr>
            <p:spPr>
              <a:xfrm rot="10800000">
                <a:off x="1571625" y="2996802"/>
                <a:ext cx="978695" cy="978695"/>
              </a:xfrm>
              <a:prstGeom prst="donut">
                <a:avLst>
                  <a:gd name="adj" fmla="val 10972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>
                <a:off x="1911810" y="2825350"/>
                <a:ext cx="298323" cy="257175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23" y="5009"/>
              <a:ext cx="795" cy="720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/>
        </p:nvSpPr>
        <p:spPr>
          <a:xfrm>
            <a:off x="9100185" y="2223770"/>
            <a:ext cx="244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确定标准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110730" y="4168775"/>
            <a:ext cx="244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定级测试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029200" y="2223770"/>
            <a:ext cx="244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制定目标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981325" y="4168775"/>
            <a:ext cx="244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技术选型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762625" y="2767965"/>
            <a:ext cx="977900" cy="1149350"/>
            <a:chOff x="9075" y="4359"/>
            <a:chExt cx="1540" cy="1810"/>
          </a:xfrm>
        </p:grpSpPr>
        <p:grpSp>
          <p:nvGrpSpPr>
            <p:cNvPr id="11" name="组合 10"/>
            <p:cNvGrpSpPr/>
            <p:nvPr/>
          </p:nvGrpSpPr>
          <p:grpSpPr>
            <a:xfrm>
              <a:off x="9075" y="4359"/>
              <a:ext cx="1541" cy="1811"/>
              <a:chOff x="1571625" y="2825350"/>
              <a:chExt cx="978695" cy="1150147"/>
            </a:xfrm>
            <a:solidFill>
              <a:srgbClr val="FFC000"/>
            </a:solidFill>
          </p:grpSpPr>
          <p:sp>
            <p:nvSpPr>
              <p:cNvPr id="12" name="同心圆 11"/>
              <p:cNvSpPr/>
              <p:nvPr/>
            </p:nvSpPr>
            <p:spPr>
              <a:xfrm>
                <a:off x="1571625" y="2996802"/>
                <a:ext cx="978695" cy="978695"/>
              </a:xfrm>
              <a:prstGeom prst="donut">
                <a:avLst>
                  <a:gd name="adj" fmla="val 10972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>
                <a:off x="1911810" y="2825350"/>
                <a:ext cx="298323" cy="257175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21" y="4987"/>
              <a:ext cx="850" cy="85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7810500" y="2939415"/>
            <a:ext cx="977900" cy="1149350"/>
            <a:chOff x="12300" y="4629"/>
            <a:chExt cx="1540" cy="1810"/>
          </a:xfrm>
        </p:grpSpPr>
        <p:grpSp>
          <p:nvGrpSpPr>
            <p:cNvPr id="14" name="组合 13"/>
            <p:cNvGrpSpPr/>
            <p:nvPr/>
          </p:nvGrpSpPr>
          <p:grpSpPr>
            <a:xfrm flipV="1">
              <a:off x="12300" y="4629"/>
              <a:ext cx="1541" cy="1811"/>
              <a:chOff x="1571625" y="2825350"/>
              <a:chExt cx="978695" cy="1150147"/>
            </a:xfrm>
            <a:solidFill>
              <a:srgbClr val="FFC000"/>
            </a:solidFill>
          </p:grpSpPr>
          <p:sp>
            <p:nvSpPr>
              <p:cNvPr id="15" name="同心圆 14"/>
              <p:cNvSpPr/>
              <p:nvPr/>
            </p:nvSpPr>
            <p:spPr>
              <a:xfrm rot="10800000">
                <a:off x="1571625" y="2996802"/>
                <a:ext cx="978695" cy="978695"/>
              </a:xfrm>
              <a:prstGeom prst="donut">
                <a:avLst>
                  <a:gd name="adj" fmla="val 10972"/>
                </a:avLst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1911810" y="2825350"/>
                <a:ext cx="298323" cy="257175"/>
              </a:xfrm>
              <a:prstGeom prst="triangle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672" y="5009"/>
              <a:ext cx="904" cy="85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9839325" y="2767965"/>
            <a:ext cx="977900" cy="1149350"/>
            <a:chOff x="15495" y="4359"/>
            <a:chExt cx="1540" cy="1810"/>
          </a:xfrm>
        </p:grpSpPr>
        <p:grpSp>
          <p:nvGrpSpPr>
            <p:cNvPr id="25" name="组合 24"/>
            <p:cNvGrpSpPr/>
            <p:nvPr/>
          </p:nvGrpSpPr>
          <p:grpSpPr>
            <a:xfrm>
              <a:off x="15495" y="4359"/>
              <a:ext cx="1541" cy="1811"/>
              <a:chOff x="1571625" y="2825350"/>
              <a:chExt cx="978695" cy="1150147"/>
            </a:xfrm>
            <a:solidFill>
              <a:srgbClr val="75DDC9"/>
            </a:solidFill>
          </p:grpSpPr>
          <p:sp>
            <p:nvSpPr>
              <p:cNvPr id="26" name="同心圆 25"/>
              <p:cNvSpPr/>
              <p:nvPr/>
            </p:nvSpPr>
            <p:spPr>
              <a:xfrm>
                <a:off x="1571625" y="2996802"/>
                <a:ext cx="978695" cy="978695"/>
              </a:xfrm>
              <a:prstGeom prst="donut">
                <a:avLst>
                  <a:gd name="adj" fmla="val 10972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zh-CN" altLang="en-US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>
                <a:off x="1911810" y="2825350"/>
                <a:ext cx="298323" cy="257175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zh-CN" altLang="en-US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833" y="4985"/>
              <a:ext cx="850" cy="850"/>
            </a:xfrm>
            <a:prstGeom prst="rect">
              <a:avLst/>
            </a:prstGeom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6830" y="4445"/>
            <a:ext cx="12182475" cy="6858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1117" y="-5080"/>
            <a:ext cx="12211050" cy="687705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0642" y="13970"/>
            <a:ext cx="12230100" cy="683895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6830" y="9208"/>
            <a:ext cx="12182475" cy="684847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7625" y="-28575"/>
            <a:ext cx="12287250" cy="691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7" grpId="0"/>
      <p:bldP spid="38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4111" y="245553"/>
            <a:ext cx="50671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资源管理</a:t>
            </a:r>
            <a:r>
              <a:rPr lang="en-US" altLang="zh-CN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zh-CN" sz="3600">
                <a:gradFill>
                  <a:gsLst>
                    <a:gs pos="0">
                      <a:srgbClr val="ABDDD5"/>
                    </a:gs>
                    <a:gs pos="97000">
                      <a:srgbClr val="64C0B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规范实施</a:t>
            </a:r>
          </a:p>
        </p:txBody>
      </p:sp>
      <p:sp>
        <p:nvSpPr>
          <p:cNvPr id="30" name="任意多边形 29"/>
          <p:cNvSpPr/>
          <p:nvPr/>
        </p:nvSpPr>
        <p:spPr>
          <a:xfrm rot="18453518">
            <a:off x="450777" y="212975"/>
            <a:ext cx="229244" cy="575343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17113550">
            <a:off x="10098334" y="5021901"/>
            <a:ext cx="1463179" cy="3672200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rot="20513596">
            <a:off x="11408037" y="4997883"/>
            <a:ext cx="1149093" cy="2883926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13300765">
            <a:off x="7997361" y="-855735"/>
            <a:ext cx="1112015" cy="1564091"/>
          </a:xfrm>
          <a:custGeom>
            <a:avLst/>
            <a:gdLst>
              <a:gd name="connsiteX0" fmla="*/ 1007807 w 2015614"/>
              <a:gd name="connsiteY0" fmla="*/ 0 h 4367958"/>
              <a:gd name="connsiteX1" fmla="*/ 1173272 w 2015614"/>
              <a:gd name="connsiteY1" fmla="*/ 150385 h 4367958"/>
              <a:gd name="connsiteX2" fmla="*/ 2015614 w 2015614"/>
              <a:gd name="connsiteY2" fmla="*/ 2183979 h 4367958"/>
              <a:gd name="connsiteX3" fmla="*/ 1173272 w 2015614"/>
              <a:gd name="connsiteY3" fmla="*/ 4217573 h 4367958"/>
              <a:gd name="connsiteX4" fmla="*/ 1007808 w 2015614"/>
              <a:gd name="connsiteY4" fmla="*/ 4367958 h 4367958"/>
              <a:gd name="connsiteX5" fmla="*/ 842342 w 2015614"/>
              <a:gd name="connsiteY5" fmla="*/ 4217572 h 4367958"/>
              <a:gd name="connsiteX6" fmla="*/ 0 w 2015614"/>
              <a:gd name="connsiteY6" fmla="*/ 2183978 h 4367958"/>
              <a:gd name="connsiteX7" fmla="*/ 842342 w 2015614"/>
              <a:gd name="connsiteY7" fmla="*/ 150384 h 436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5614" h="4367958">
                <a:moveTo>
                  <a:pt x="1007807" y="0"/>
                </a:moveTo>
                <a:lnTo>
                  <a:pt x="1173272" y="150385"/>
                </a:lnTo>
                <a:cubicBezTo>
                  <a:pt x="1693714" y="670827"/>
                  <a:pt x="2015614" y="1389811"/>
                  <a:pt x="2015614" y="2183979"/>
                </a:cubicBezTo>
                <a:cubicBezTo>
                  <a:pt x="2015614" y="2978147"/>
                  <a:pt x="1693714" y="3697131"/>
                  <a:pt x="1173272" y="4217573"/>
                </a:cubicBezTo>
                <a:lnTo>
                  <a:pt x="1007808" y="4367958"/>
                </a:lnTo>
                <a:lnTo>
                  <a:pt x="842342" y="4217572"/>
                </a:lnTo>
                <a:cubicBezTo>
                  <a:pt x="321900" y="3697130"/>
                  <a:pt x="0" y="2978146"/>
                  <a:pt x="0" y="2183978"/>
                </a:cubicBezTo>
                <a:cubicBezTo>
                  <a:pt x="0" y="1389810"/>
                  <a:pt x="321900" y="670826"/>
                  <a:pt x="842342" y="150384"/>
                </a:cubicBezTo>
                <a:close/>
              </a:path>
            </a:pathLst>
          </a:custGeom>
          <a:gradFill>
            <a:gsLst>
              <a:gs pos="31000">
                <a:srgbClr val="09D1AB">
                  <a:alpha val="15000"/>
                </a:srgbClr>
              </a:gs>
              <a:gs pos="100000">
                <a:srgbClr val="6E7DC3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4978715" y="2286977"/>
            <a:ext cx="1874157" cy="1721411"/>
            <a:chOff x="5062383" y="2668986"/>
            <a:chExt cx="1830927" cy="1681704"/>
          </a:xfrm>
          <a:solidFill>
            <a:srgbClr val="64C0B1"/>
          </a:solidFill>
        </p:grpSpPr>
        <p:sp>
          <p:nvSpPr>
            <p:cNvPr id="61" name="Freeform 5"/>
            <p:cNvSpPr/>
            <p:nvPr/>
          </p:nvSpPr>
          <p:spPr bwMode="auto">
            <a:xfrm>
              <a:off x="5062383" y="2668986"/>
              <a:ext cx="1830927" cy="1681704"/>
            </a:xfrm>
            <a:custGeom>
              <a:avLst/>
              <a:gdLst>
                <a:gd name="T0" fmla="*/ 0 w 410"/>
                <a:gd name="T1" fmla="*/ 317 h 377"/>
                <a:gd name="T2" fmla="*/ 2 w 410"/>
                <a:gd name="T3" fmla="*/ 308 h 377"/>
                <a:gd name="T4" fmla="*/ 72 w 410"/>
                <a:gd name="T5" fmla="*/ 132 h 377"/>
                <a:gd name="T6" fmla="*/ 188 w 410"/>
                <a:gd name="T7" fmla="*/ 27 h 377"/>
                <a:gd name="T8" fmla="*/ 403 w 410"/>
                <a:gd name="T9" fmla="*/ 204 h 377"/>
                <a:gd name="T10" fmla="*/ 309 w 410"/>
                <a:gd name="T11" fmla="*/ 117 h 377"/>
                <a:gd name="T12" fmla="*/ 135 w 410"/>
                <a:gd name="T13" fmla="*/ 195 h 377"/>
                <a:gd name="T14" fmla="*/ 114 w 410"/>
                <a:gd name="T15" fmla="*/ 249 h 377"/>
                <a:gd name="T16" fmla="*/ 121 w 410"/>
                <a:gd name="T17" fmla="*/ 265 h 377"/>
                <a:gd name="T18" fmla="*/ 220 w 410"/>
                <a:gd name="T19" fmla="*/ 286 h 377"/>
                <a:gd name="T20" fmla="*/ 301 w 410"/>
                <a:gd name="T21" fmla="*/ 176 h 377"/>
                <a:gd name="T22" fmla="*/ 295 w 410"/>
                <a:gd name="T23" fmla="*/ 159 h 377"/>
                <a:gd name="T24" fmla="*/ 383 w 410"/>
                <a:gd name="T25" fmla="*/ 231 h 377"/>
                <a:gd name="T26" fmla="*/ 341 w 410"/>
                <a:gd name="T27" fmla="*/ 336 h 377"/>
                <a:gd name="T28" fmla="*/ 215 w 410"/>
                <a:gd name="T29" fmla="*/ 369 h 377"/>
                <a:gd name="T30" fmla="*/ 3 w 410"/>
                <a:gd name="T31" fmla="*/ 320 h 377"/>
                <a:gd name="T32" fmla="*/ 0 w 410"/>
                <a:gd name="T33" fmla="*/ 31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77">
                  <a:moveTo>
                    <a:pt x="0" y="317"/>
                  </a:moveTo>
                  <a:cubicBezTo>
                    <a:pt x="0" y="314"/>
                    <a:pt x="1" y="311"/>
                    <a:pt x="2" y="308"/>
                  </a:cubicBezTo>
                  <a:cubicBezTo>
                    <a:pt x="25" y="249"/>
                    <a:pt x="47" y="190"/>
                    <a:pt x="72" y="132"/>
                  </a:cubicBezTo>
                  <a:cubicBezTo>
                    <a:pt x="95" y="81"/>
                    <a:pt x="131" y="42"/>
                    <a:pt x="188" y="27"/>
                  </a:cubicBezTo>
                  <a:cubicBezTo>
                    <a:pt x="298" y="0"/>
                    <a:pt x="410" y="91"/>
                    <a:pt x="403" y="204"/>
                  </a:cubicBezTo>
                  <a:cubicBezTo>
                    <a:pt x="381" y="162"/>
                    <a:pt x="351" y="133"/>
                    <a:pt x="309" y="117"/>
                  </a:cubicBezTo>
                  <a:cubicBezTo>
                    <a:pt x="233" y="87"/>
                    <a:pt x="163" y="118"/>
                    <a:pt x="135" y="195"/>
                  </a:cubicBezTo>
                  <a:cubicBezTo>
                    <a:pt x="128" y="213"/>
                    <a:pt x="120" y="230"/>
                    <a:pt x="114" y="249"/>
                  </a:cubicBezTo>
                  <a:cubicBezTo>
                    <a:pt x="113" y="253"/>
                    <a:pt x="117" y="264"/>
                    <a:pt x="121" y="265"/>
                  </a:cubicBezTo>
                  <a:cubicBezTo>
                    <a:pt x="154" y="273"/>
                    <a:pt x="187" y="284"/>
                    <a:pt x="220" y="286"/>
                  </a:cubicBezTo>
                  <a:cubicBezTo>
                    <a:pt x="285" y="290"/>
                    <a:pt x="322" y="238"/>
                    <a:pt x="301" y="176"/>
                  </a:cubicBezTo>
                  <a:cubicBezTo>
                    <a:pt x="299" y="170"/>
                    <a:pt x="297" y="165"/>
                    <a:pt x="295" y="159"/>
                  </a:cubicBezTo>
                  <a:cubicBezTo>
                    <a:pt x="331" y="156"/>
                    <a:pt x="373" y="190"/>
                    <a:pt x="383" y="231"/>
                  </a:cubicBezTo>
                  <a:cubicBezTo>
                    <a:pt x="394" y="275"/>
                    <a:pt x="374" y="309"/>
                    <a:pt x="341" y="336"/>
                  </a:cubicBezTo>
                  <a:cubicBezTo>
                    <a:pt x="305" y="365"/>
                    <a:pt x="260" y="377"/>
                    <a:pt x="215" y="369"/>
                  </a:cubicBezTo>
                  <a:cubicBezTo>
                    <a:pt x="144" y="356"/>
                    <a:pt x="74" y="337"/>
                    <a:pt x="3" y="320"/>
                  </a:cubicBezTo>
                  <a:cubicBezTo>
                    <a:pt x="2" y="320"/>
                    <a:pt x="2" y="319"/>
                    <a:pt x="0" y="317"/>
                  </a:cubicBezTo>
                  <a:close/>
                </a:path>
              </a:pathLst>
            </a:cu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157"/>
            <p:cNvSpPr>
              <a:spLocks noChangeAspect="1" noEditPoints="1"/>
            </p:cNvSpPr>
            <p:nvPr/>
          </p:nvSpPr>
          <p:spPr bwMode="auto">
            <a:xfrm>
              <a:off x="5929858" y="3410769"/>
              <a:ext cx="270757" cy="298723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176428" y="3647135"/>
            <a:ext cx="1677771" cy="2138429"/>
            <a:chOff x="6232470" y="3997769"/>
            <a:chExt cx="1639070" cy="2089103"/>
          </a:xfrm>
          <a:solidFill>
            <a:srgbClr val="AFE9DF"/>
          </a:solidFill>
        </p:grpSpPr>
        <p:sp>
          <p:nvSpPr>
            <p:cNvPr id="64" name="Freeform 6"/>
            <p:cNvSpPr/>
            <p:nvPr/>
          </p:nvSpPr>
          <p:spPr bwMode="auto">
            <a:xfrm>
              <a:off x="6232470" y="3997769"/>
              <a:ext cx="1639070" cy="2089103"/>
            </a:xfrm>
            <a:custGeom>
              <a:avLst/>
              <a:gdLst>
                <a:gd name="T0" fmla="*/ 184 w 367"/>
                <a:gd name="T1" fmla="*/ 0 h 468"/>
                <a:gd name="T2" fmla="*/ 191 w 367"/>
                <a:gd name="T3" fmla="*/ 5 h 468"/>
                <a:gd name="T4" fmla="*/ 315 w 367"/>
                <a:gd name="T5" fmla="*/ 149 h 468"/>
                <a:gd name="T6" fmla="*/ 353 w 367"/>
                <a:gd name="T7" fmla="*/ 301 h 468"/>
                <a:gd name="T8" fmla="*/ 97 w 367"/>
                <a:gd name="T9" fmla="*/ 408 h 468"/>
                <a:gd name="T10" fmla="*/ 218 w 367"/>
                <a:gd name="T11" fmla="*/ 366 h 468"/>
                <a:gd name="T12" fmla="*/ 230 w 367"/>
                <a:gd name="T13" fmla="*/ 176 h 468"/>
                <a:gd name="T14" fmla="*/ 192 w 367"/>
                <a:gd name="T15" fmla="*/ 133 h 468"/>
                <a:gd name="T16" fmla="*/ 174 w 367"/>
                <a:gd name="T17" fmla="*/ 131 h 468"/>
                <a:gd name="T18" fmla="*/ 110 w 367"/>
                <a:gd name="T19" fmla="*/ 209 h 468"/>
                <a:gd name="T20" fmla="*/ 170 w 367"/>
                <a:gd name="T21" fmla="*/ 331 h 468"/>
                <a:gd name="T22" fmla="*/ 187 w 367"/>
                <a:gd name="T23" fmla="*/ 334 h 468"/>
                <a:gd name="T24" fmla="*/ 83 w 367"/>
                <a:gd name="T25" fmla="*/ 379 h 468"/>
                <a:gd name="T26" fmla="*/ 9 w 367"/>
                <a:gd name="T27" fmla="*/ 293 h 468"/>
                <a:gd name="T28" fmla="*/ 38 w 367"/>
                <a:gd name="T29" fmla="*/ 166 h 468"/>
                <a:gd name="T30" fmla="*/ 179 w 367"/>
                <a:gd name="T31" fmla="*/ 1 h 468"/>
                <a:gd name="T32" fmla="*/ 184 w 367"/>
                <a:gd name="T3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7" h="468">
                  <a:moveTo>
                    <a:pt x="184" y="0"/>
                  </a:moveTo>
                  <a:cubicBezTo>
                    <a:pt x="186" y="1"/>
                    <a:pt x="189" y="3"/>
                    <a:pt x="191" y="5"/>
                  </a:cubicBezTo>
                  <a:cubicBezTo>
                    <a:pt x="233" y="53"/>
                    <a:pt x="275" y="100"/>
                    <a:pt x="315" y="149"/>
                  </a:cubicBezTo>
                  <a:cubicBezTo>
                    <a:pt x="349" y="193"/>
                    <a:pt x="367" y="243"/>
                    <a:pt x="353" y="301"/>
                  </a:cubicBezTo>
                  <a:cubicBezTo>
                    <a:pt x="326" y="411"/>
                    <a:pt x="194" y="468"/>
                    <a:pt x="97" y="408"/>
                  </a:cubicBezTo>
                  <a:cubicBezTo>
                    <a:pt x="145" y="409"/>
                    <a:pt x="184" y="396"/>
                    <a:pt x="218" y="366"/>
                  </a:cubicBezTo>
                  <a:cubicBezTo>
                    <a:pt x="280" y="312"/>
                    <a:pt x="285" y="236"/>
                    <a:pt x="230" y="176"/>
                  </a:cubicBezTo>
                  <a:cubicBezTo>
                    <a:pt x="217" y="161"/>
                    <a:pt x="205" y="146"/>
                    <a:pt x="192" y="133"/>
                  </a:cubicBezTo>
                  <a:cubicBezTo>
                    <a:pt x="188" y="129"/>
                    <a:pt x="177" y="128"/>
                    <a:pt x="174" y="131"/>
                  </a:cubicBezTo>
                  <a:cubicBezTo>
                    <a:pt x="152" y="156"/>
                    <a:pt x="127" y="180"/>
                    <a:pt x="110" y="209"/>
                  </a:cubicBezTo>
                  <a:cubicBezTo>
                    <a:pt x="76" y="265"/>
                    <a:pt x="105" y="322"/>
                    <a:pt x="170" y="331"/>
                  </a:cubicBezTo>
                  <a:cubicBezTo>
                    <a:pt x="176" y="332"/>
                    <a:pt x="181" y="333"/>
                    <a:pt x="187" y="334"/>
                  </a:cubicBezTo>
                  <a:cubicBezTo>
                    <a:pt x="173" y="368"/>
                    <a:pt x="124" y="389"/>
                    <a:pt x="83" y="379"/>
                  </a:cubicBezTo>
                  <a:cubicBezTo>
                    <a:pt x="39" y="368"/>
                    <a:pt x="18" y="335"/>
                    <a:pt x="9" y="293"/>
                  </a:cubicBezTo>
                  <a:cubicBezTo>
                    <a:pt x="0" y="247"/>
                    <a:pt x="10" y="203"/>
                    <a:pt x="38" y="166"/>
                  </a:cubicBezTo>
                  <a:cubicBezTo>
                    <a:pt x="83" y="109"/>
                    <a:pt x="132" y="56"/>
                    <a:pt x="179" y="1"/>
                  </a:cubicBezTo>
                  <a:cubicBezTo>
                    <a:pt x="180" y="0"/>
                    <a:pt x="182" y="0"/>
                    <a:pt x="184" y="0"/>
                  </a:cubicBezTo>
                  <a:close/>
                </a:path>
              </a:pathLst>
            </a:cu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>
              <a:grpSpLocks noChangeAspect="1"/>
            </p:cNvGrpSpPr>
            <p:nvPr/>
          </p:nvGrpSpPr>
          <p:grpSpPr>
            <a:xfrm>
              <a:off x="6954893" y="4964268"/>
              <a:ext cx="240570" cy="324277"/>
              <a:chOff x="3722033" y="3714538"/>
              <a:chExt cx="500321" cy="674410"/>
            </a:xfrm>
            <a:grpFill/>
          </p:grpSpPr>
          <p:sp>
            <p:nvSpPr>
              <p:cNvPr id="66" name="Freeform 27"/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28"/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29"/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4166496" y="3988991"/>
            <a:ext cx="1937195" cy="1626857"/>
            <a:chOff x="4268902" y="4331742"/>
            <a:chExt cx="1892510" cy="1589330"/>
          </a:xfrm>
          <a:solidFill>
            <a:srgbClr val="94D4C9"/>
          </a:solidFill>
        </p:grpSpPr>
        <p:sp>
          <p:nvSpPr>
            <p:cNvPr id="70" name="Freeform 7"/>
            <p:cNvSpPr/>
            <p:nvPr/>
          </p:nvSpPr>
          <p:spPr bwMode="auto">
            <a:xfrm>
              <a:off x="4268902" y="4331742"/>
              <a:ext cx="1892510" cy="1589330"/>
            </a:xfrm>
            <a:custGeom>
              <a:avLst/>
              <a:gdLst>
                <a:gd name="T0" fmla="*/ 423 w 424"/>
                <a:gd name="T1" fmla="*/ 322 h 356"/>
                <a:gd name="T2" fmla="*/ 414 w 424"/>
                <a:gd name="T3" fmla="*/ 325 h 356"/>
                <a:gd name="T4" fmla="*/ 226 w 424"/>
                <a:gd name="T5" fmla="*/ 351 h 356"/>
                <a:gd name="T6" fmla="*/ 78 w 424"/>
                <a:gd name="T7" fmla="*/ 302 h 356"/>
                <a:gd name="T8" fmla="*/ 126 w 424"/>
                <a:gd name="T9" fmla="*/ 28 h 356"/>
                <a:gd name="T10" fmla="*/ 96 w 424"/>
                <a:gd name="T11" fmla="*/ 153 h 356"/>
                <a:gd name="T12" fmla="*/ 250 w 424"/>
                <a:gd name="T13" fmla="*/ 266 h 356"/>
                <a:gd name="T14" fmla="*/ 307 w 424"/>
                <a:gd name="T15" fmla="*/ 256 h 356"/>
                <a:gd name="T16" fmla="*/ 318 w 424"/>
                <a:gd name="T17" fmla="*/ 243 h 356"/>
                <a:gd name="T18" fmla="*/ 287 w 424"/>
                <a:gd name="T19" fmla="*/ 146 h 356"/>
                <a:gd name="T20" fmla="*/ 151 w 424"/>
                <a:gd name="T21" fmla="*/ 131 h 356"/>
                <a:gd name="T22" fmla="*/ 140 w 424"/>
                <a:gd name="T23" fmla="*/ 144 h 356"/>
                <a:gd name="T24" fmla="*/ 158 w 424"/>
                <a:gd name="T25" fmla="*/ 32 h 356"/>
                <a:gd name="T26" fmla="*/ 270 w 424"/>
                <a:gd name="T27" fmla="*/ 16 h 356"/>
                <a:gd name="T28" fmla="*/ 361 w 424"/>
                <a:gd name="T29" fmla="*/ 109 h 356"/>
                <a:gd name="T30" fmla="*/ 424 w 424"/>
                <a:gd name="T31" fmla="*/ 317 h 356"/>
                <a:gd name="T32" fmla="*/ 423 w 424"/>
                <a:gd name="T33" fmla="*/ 32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4" h="356">
                  <a:moveTo>
                    <a:pt x="423" y="322"/>
                  </a:moveTo>
                  <a:cubicBezTo>
                    <a:pt x="420" y="323"/>
                    <a:pt x="417" y="324"/>
                    <a:pt x="414" y="325"/>
                  </a:cubicBezTo>
                  <a:cubicBezTo>
                    <a:pt x="352" y="334"/>
                    <a:pt x="289" y="345"/>
                    <a:pt x="226" y="351"/>
                  </a:cubicBezTo>
                  <a:cubicBezTo>
                    <a:pt x="171" y="356"/>
                    <a:pt x="119" y="345"/>
                    <a:pt x="78" y="302"/>
                  </a:cubicBezTo>
                  <a:cubicBezTo>
                    <a:pt x="0" y="220"/>
                    <a:pt x="23" y="78"/>
                    <a:pt x="126" y="28"/>
                  </a:cubicBezTo>
                  <a:cubicBezTo>
                    <a:pt x="100" y="68"/>
                    <a:pt x="90" y="108"/>
                    <a:pt x="96" y="153"/>
                  </a:cubicBezTo>
                  <a:cubicBezTo>
                    <a:pt x="108" y="234"/>
                    <a:pt x="169" y="279"/>
                    <a:pt x="250" y="266"/>
                  </a:cubicBezTo>
                  <a:cubicBezTo>
                    <a:pt x="269" y="263"/>
                    <a:pt x="288" y="261"/>
                    <a:pt x="307" y="256"/>
                  </a:cubicBezTo>
                  <a:cubicBezTo>
                    <a:pt x="312" y="255"/>
                    <a:pt x="319" y="246"/>
                    <a:pt x="318" y="243"/>
                  </a:cubicBezTo>
                  <a:cubicBezTo>
                    <a:pt x="309" y="210"/>
                    <a:pt x="301" y="176"/>
                    <a:pt x="287" y="146"/>
                  </a:cubicBezTo>
                  <a:cubicBezTo>
                    <a:pt x="258" y="88"/>
                    <a:pt x="195" y="82"/>
                    <a:pt x="151" y="131"/>
                  </a:cubicBezTo>
                  <a:cubicBezTo>
                    <a:pt x="148" y="135"/>
                    <a:pt x="144" y="139"/>
                    <a:pt x="140" y="144"/>
                  </a:cubicBezTo>
                  <a:cubicBezTo>
                    <a:pt x="119" y="114"/>
                    <a:pt x="128" y="61"/>
                    <a:pt x="158" y="32"/>
                  </a:cubicBezTo>
                  <a:cubicBezTo>
                    <a:pt x="191" y="0"/>
                    <a:pt x="231" y="1"/>
                    <a:pt x="270" y="16"/>
                  </a:cubicBezTo>
                  <a:cubicBezTo>
                    <a:pt x="314" y="33"/>
                    <a:pt x="346" y="66"/>
                    <a:pt x="361" y="109"/>
                  </a:cubicBezTo>
                  <a:cubicBezTo>
                    <a:pt x="385" y="178"/>
                    <a:pt x="404" y="248"/>
                    <a:pt x="424" y="317"/>
                  </a:cubicBezTo>
                  <a:cubicBezTo>
                    <a:pt x="424" y="318"/>
                    <a:pt x="423" y="320"/>
                    <a:pt x="423" y="322"/>
                  </a:cubicBezTo>
                  <a:close/>
                </a:path>
              </a:pathLst>
            </a:custGeom>
            <a:grp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8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5062383" y="4973742"/>
              <a:ext cx="295624" cy="295912"/>
              <a:chOff x="5240338" y="2657475"/>
              <a:chExt cx="1630363" cy="1631951"/>
            </a:xfrm>
            <a:grpFill/>
          </p:grpSpPr>
          <p:sp>
            <p:nvSpPr>
              <p:cNvPr id="72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2" name="文本框 81"/>
          <p:cNvSpPr txBox="1"/>
          <p:nvPr/>
        </p:nvSpPr>
        <p:spPr>
          <a:xfrm>
            <a:off x="4738370" y="1607820"/>
            <a:ext cx="2446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全自动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856105" y="4323080"/>
            <a:ext cx="2446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半自动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7934960" y="4323080"/>
            <a:ext cx="2446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0" y="-28575"/>
            <a:ext cx="12296775" cy="691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Macintosh PowerPoint</Application>
  <PresentationFormat>Custom</PresentationFormat>
  <Paragraphs>99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微软雅黑 Light</vt:lpstr>
      <vt:lpstr>锐字工房云字库粗黑GBK</vt:lpstr>
      <vt:lpstr>Broadway</vt:lpstr>
      <vt:lpstr>Senty Cream Puff 新蒂泡芙体</vt:lpstr>
      <vt:lpstr>黑体</vt:lpstr>
      <vt:lpstr>华文琥珀</vt:lpstr>
      <vt:lpstr>微软雅黑</vt:lpstr>
      <vt:lpstr>方正兰亭超细黑简体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Jing di Qian</cp:lastModifiedBy>
  <cp:revision>103</cp:revision>
  <dcterms:created xsi:type="dcterms:W3CDTF">2015-03-01T01:28:00Z</dcterms:created>
  <dcterms:modified xsi:type="dcterms:W3CDTF">2018-12-24T03:10:04Z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2052-11.1.0.8162</vt:lpwstr>
  </property>
</Properties>
</file>